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1" r:id="rId3"/>
    <p:sldId id="269" r:id="rId4"/>
    <p:sldId id="268" r:id="rId5"/>
    <p:sldId id="262" r:id="rId6"/>
    <p:sldId id="257" r:id="rId7"/>
    <p:sldId id="258" r:id="rId8"/>
    <p:sldId id="259" r:id="rId9"/>
    <p:sldId id="263" r:id="rId10"/>
    <p:sldId id="260" r:id="rId11"/>
    <p:sldId id="264" r:id="rId12"/>
    <p:sldId id="265" r:id="rId13"/>
    <p:sldId id="267" r:id="rId14"/>
    <p:sldId id="276" r:id="rId15"/>
    <p:sldId id="275" r:id="rId16"/>
    <p:sldId id="270" r:id="rId17"/>
    <p:sldId id="277" r:id="rId18"/>
    <p:sldId id="271" r:id="rId19"/>
    <p:sldId id="278" r:id="rId20"/>
    <p:sldId id="279" r:id="rId21"/>
    <p:sldId id="280" r:id="rId22"/>
    <p:sldId id="273" r:id="rId23"/>
    <p:sldId id="286" r:id="rId24"/>
    <p:sldId id="272" r:id="rId25"/>
    <p:sldId id="281" r:id="rId26"/>
    <p:sldId id="282" r:id="rId27"/>
    <p:sldId id="274" r:id="rId28"/>
    <p:sldId id="287" r:id="rId29"/>
    <p:sldId id="288" r:id="rId30"/>
    <p:sldId id="290" r:id="rId31"/>
    <p:sldId id="289" r:id="rId32"/>
    <p:sldId id="283" r:id="rId33"/>
    <p:sldId id="285" r:id="rId34"/>
    <p:sldId id="284" r:id="rId3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51"/>
  </p:normalViewPr>
  <p:slideViewPr>
    <p:cSldViewPr snapToGrid="0" snapToObjects="1">
      <p:cViewPr varScale="1">
        <p:scale>
          <a:sx n="119" d="100"/>
          <a:sy n="119" d="100"/>
        </p:scale>
        <p:origin x="3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F5F7E-06F7-D143-BE18-096F9C96C32B}" type="datetimeFigureOut">
              <a:rPr kumimoji="1" lang="zh-TW" altLang="en-US" smtClean="0"/>
              <a:t>2018/5/14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C440AC6D-A09E-1F4F-9D0E-2393EAEEC32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和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F5F7E-06F7-D143-BE18-096F9C96C32B}" type="datetimeFigureOut">
              <a:rPr kumimoji="1" lang="zh-TW" altLang="en-US" smtClean="0"/>
              <a:t>2018/5/14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440AC6D-A09E-1F4F-9D0E-2393EAEEC32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具有說明文字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F5F7E-06F7-D143-BE18-096F9C96C32B}" type="datetimeFigureOut">
              <a:rPr kumimoji="1" lang="zh-TW" altLang="en-US" smtClean="0"/>
              <a:t>2018/5/14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440AC6D-A09E-1F4F-9D0E-2393EAEEC32A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F5F7E-06F7-D143-BE18-096F9C96C32B}" type="datetimeFigureOut">
              <a:rPr kumimoji="1" lang="zh-TW" altLang="en-US" smtClean="0"/>
              <a:t>2018/5/14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440AC6D-A09E-1F4F-9D0E-2393EAEEC32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F5F7E-06F7-D143-BE18-096F9C96C32B}" type="datetimeFigureOut">
              <a:rPr kumimoji="1" lang="zh-TW" altLang="en-US" smtClean="0"/>
              <a:t>2018/5/14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440AC6D-A09E-1F4F-9D0E-2393EAEEC32A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或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F5F7E-06F7-D143-BE18-096F9C96C32B}" type="datetimeFigureOut">
              <a:rPr kumimoji="1" lang="zh-TW" altLang="en-US" smtClean="0"/>
              <a:t>2018/5/14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440AC6D-A09E-1F4F-9D0E-2393EAEEC32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F5F7E-06F7-D143-BE18-096F9C96C32B}" type="datetimeFigureOut">
              <a:rPr kumimoji="1" lang="zh-TW" altLang="en-US" smtClean="0"/>
              <a:t>2018/5/14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0AC6D-A09E-1F4F-9D0E-2393EAEEC32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F5F7E-06F7-D143-BE18-096F9C96C32B}" type="datetimeFigureOut">
              <a:rPr kumimoji="1" lang="zh-TW" altLang="en-US" smtClean="0"/>
              <a:t>2018/5/14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0AC6D-A09E-1F4F-9D0E-2393EAEEC32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84276"/>
          </a:xfrm>
        </p:spPr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566041"/>
            <a:ext cx="8915400" cy="489021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F5F7E-06F7-D143-BE18-096F9C96C32B}" type="datetimeFigureOut">
              <a:rPr kumimoji="1" lang="zh-TW" altLang="en-US" smtClean="0"/>
              <a:t>2018/5/14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0AC6D-A09E-1F4F-9D0E-2393EAEEC32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>
            <a:normAutofit/>
          </a:bodyPr>
          <a:lstStyle>
            <a:lvl1pPr algn="r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F5F7E-06F7-D143-BE18-096F9C96C32B}" type="datetimeFigureOut">
              <a:rPr kumimoji="1" lang="zh-TW" altLang="en-US" smtClean="0"/>
              <a:t>2018/5/14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440AC6D-A09E-1F4F-9D0E-2393EAEEC32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F5F7E-06F7-D143-BE18-096F9C96C32B}" type="datetimeFigureOut">
              <a:rPr kumimoji="1" lang="zh-TW" altLang="en-US" smtClean="0"/>
              <a:t>2018/5/14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440AC6D-A09E-1F4F-9D0E-2393EAEEC32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F5F7E-06F7-D143-BE18-096F9C96C32B}" type="datetimeFigureOut">
              <a:rPr kumimoji="1" lang="zh-TW" altLang="en-US" smtClean="0"/>
              <a:t>2018/5/14</a:t>
            </a:fld>
            <a:endParaRPr kumimoji="1"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440AC6D-A09E-1F4F-9D0E-2393EAEEC32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F5F7E-06F7-D143-BE18-096F9C96C32B}" type="datetimeFigureOut">
              <a:rPr kumimoji="1" lang="zh-TW" altLang="en-US" smtClean="0"/>
              <a:t>2018/5/14</a:t>
            </a:fld>
            <a:endParaRPr kumimoji="1"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0AC6D-A09E-1F4F-9D0E-2393EAEEC32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F5F7E-06F7-D143-BE18-096F9C96C32B}" type="datetimeFigureOut">
              <a:rPr kumimoji="1" lang="zh-TW" altLang="en-US" smtClean="0"/>
              <a:t>2018/5/14</a:t>
            </a:fld>
            <a:endParaRPr kumimoji="1"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0AC6D-A09E-1F4F-9D0E-2393EAEEC32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F5F7E-06F7-D143-BE18-096F9C96C32B}" type="datetimeFigureOut">
              <a:rPr kumimoji="1" lang="zh-TW" altLang="en-US" smtClean="0"/>
              <a:t>2018/5/14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0AC6D-A09E-1F4F-9D0E-2393EAEEC32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F5F7E-06F7-D143-BE18-096F9C96C32B}" type="datetimeFigureOut">
              <a:rPr kumimoji="1" lang="zh-TW" altLang="en-US" smtClean="0"/>
              <a:t>2018/5/14</a:t>
            </a:fld>
            <a:endParaRPr kumimoji="1"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440AC6D-A09E-1F4F-9D0E-2393EAEEC32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7749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1524000"/>
            <a:ext cx="8915400" cy="449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456256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F5F7E-06F7-D143-BE18-096F9C96C32B}" type="datetimeFigureOut">
              <a:rPr kumimoji="1" lang="zh-TW" altLang="en-US" smtClean="0"/>
              <a:t>2018/5/14</a:t>
            </a:fld>
            <a:endParaRPr kumimoji="1"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461627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440AC6D-A09E-1F4F-9D0E-2393EAEEC32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702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Yuanti TC" charset="-120"/>
          <a:ea typeface="Yuanti TC" charset="-120"/>
          <a:cs typeface="Yuanti TC" charset="-12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Yuanti TC" charset="-120"/>
          <a:ea typeface="Yuanti TC" charset="-120"/>
          <a:cs typeface="Yuanti TC" charset="-120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Yuanti TC" charset="-120"/>
          <a:ea typeface="Yuanti TC" charset="-120"/>
          <a:cs typeface="Yuanti TC" charset="-120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Yuanti TC" charset="-120"/>
          <a:ea typeface="Yuanti TC" charset="-120"/>
          <a:cs typeface="Yuanti TC" charset="-120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Yuanti TC" charset="-120"/>
          <a:ea typeface="Yuanti TC" charset="-120"/>
          <a:cs typeface="Yuanti TC" charset="-120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Yuanti TC" charset="-120"/>
          <a:ea typeface="Yuanti TC" charset="-120"/>
          <a:cs typeface="Yuanti TC" charset="-120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onejar99@gmail.com" TargetMode="Externa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reationix/nvm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127.0.0.1:3000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lodash.com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pmjs.com/" TargetMode="External"/><Relationship Id="rId3" Type="http://schemas.openxmlformats.org/officeDocument/2006/relationships/hyperlink" Target="https://yarnpkg.com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arksky.net/" TargetMode="External"/><Relationship Id="rId4" Type="http://schemas.openxmlformats.org/officeDocument/2006/relationships/hyperlink" Target="https://darksky.net/dev" TargetMode="External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aps.googleapis.com/maps/api/geocode/json?address=Taipe101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hyperlink" Target="NULL" TargetMode="External"/><Relationship Id="rId12" Type="http://schemas.openxmlformats.org/officeDocument/2006/relationships/hyperlink" Target="NULL" TargetMode="External"/><Relationship Id="rId13" Type="http://schemas.openxmlformats.org/officeDocument/2006/relationships/hyperlink" Target="NUL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3000/Products" TargetMode="External"/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6" Type="http://schemas.openxmlformats.org/officeDocument/2006/relationships/hyperlink" Target="NULL" TargetMode="External"/><Relationship Id="rId7" Type="http://schemas.openxmlformats.org/officeDocument/2006/relationships/hyperlink" Target="NULL" TargetMode="External"/><Relationship Id="rId8" Type="http://schemas.openxmlformats.org/officeDocument/2006/relationships/hyperlink" Target="NULL" TargetMode="External"/><Relationship Id="rId9" Type="http://schemas.openxmlformats.org/officeDocument/2006/relationships/hyperlink" Target="NULL" TargetMode="External"/><Relationship Id="rId10" Type="http://schemas.openxmlformats.org/officeDocument/2006/relationships/hyperlink" Target="NUL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ongodb.com/manual/tutorial/install-mongodb-on-windows/" TargetMode="External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mongodb.com/manual/tutorial/install-mongodb-on-os-x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robomongo.org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de.visualstudio.com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odejs.org/" TargetMode="External"/><Relationship Id="rId3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Node.js</a:t>
            </a:r>
            <a:r>
              <a:rPr kumimoji="1" lang="zh-TW" altLang="en-US" dirty="0" smtClean="0"/>
              <a:t> 超級入門</a:t>
            </a: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589213" y="5479906"/>
            <a:ext cx="8915399" cy="1126283"/>
          </a:xfrm>
        </p:spPr>
        <p:txBody>
          <a:bodyPr>
            <a:normAutofit lnSpcReduction="10000"/>
          </a:bodyPr>
          <a:lstStyle/>
          <a:p>
            <a:pPr algn="r"/>
            <a:r>
              <a:rPr kumimoji="1" lang="en-US" altLang="zh-TW" dirty="0" err="1" smtClean="0"/>
              <a:t>OneJar</a:t>
            </a:r>
            <a:endParaRPr kumimoji="1" lang="en-US" altLang="zh-TW" dirty="0" smtClean="0"/>
          </a:p>
          <a:p>
            <a:pPr algn="r"/>
            <a:r>
              <a:rPr kumimoji="1" lang="en-US" altLang="zh-TW" dirty="0" smtClean="0">
                <a:hlinkClick r:id="rId2"/>
              </a:rPr>
              <a:t>onejar99@gmail.com</a:t>
            </a:r>
            <a:endParaRPr kumimoji="1" lang="en-US" altLang="zh-TW" dirty="0" smtClean="0"/>
          </a:p>
          <a:p>
            <a:pPr algn="r"/>
            <a:r>
              <a:rPr kumimoji="1" lang="en-US" altLang="zh-TW" dirty="0" smtClean="0"/>
              <a:t>Last Updated: 2018/05/13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912" y="888459"/>
            <a:ext cx="3840384" cy="234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1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Node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Version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Manager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(</a:t>
            </a:r>
            <a:r>
              <a:rPr kumimoji="1" lang="en-US" altLang="zh-TW" dirty="0" err="1" smtClean="0"/>
              <a:t>nvm</a:t>
            </a:r>
            <a:r>
              <a:rPr kumimoji="1" lang="en-US" altLang="zh-TW" dirty="0" smtClean="0"/>
              <a:t>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839951" y="1566041"/>
            <a:ext cx="10147609" cy="4890215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TW" dirty="0">
                <a:hlinkClick r:id="rId2"/>
              </a:rPr>
              <a:t>https://github.com/creationix/nvm</a:t>
            </a:r>
            <a:endParaRPr kumimoji="1" lang="en-US" altLang="zh-TW" dirty="0"/>
          </a:p>
          <a:p>
            <a:pPr lvl="1"/>
            <a:r>
              <a:rPr kumimoji="1" lang="en-US" altLang="zh-TW" dirty="0" smtClean="0"/>
              <a:t>Simple </a:t>
            </a:r>
            <a:r>
              <a:rPr kumimoji="1" lang="en-US" altLang="zh-TW" dirty="0"/>
              <a:t>bash script to manage multiple active </a:t>
            </a:r>
            <a:r>
              <a:rPr kumimoji="1" lang="en-US" altLang="zh-TW" dirty="0" err="1"/>
              <a:t>node.js</a:t>
            </a:r>
            <a:r>
              <a:rPr kumimoji="1" lang="en-US" altLang="zh-TW" dirty="0"/>
              <a:t> </a:t>
            </a:r>
            <a:r>
              <a:rPr kumimoji="1" lang="en-US" altLang="zh-TW" dirty="0" smtClean="0"/>
              <a:t>versions</a:t>
            </a:r>
          </a:p>
          <a:p>
            <a:endParaRPr kumimoji="1" lang="en-US" altLang="zh-TW" dirty="0"/>
          </a:p>
          <a:p>
            <a:r>
              <a:rPr kumimoji="1" lang="en-US" altLang="zh-TW" dirty="0" smtClean="0"/>
              <a:t>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Mac</a:t>
            </a:r>
            <a:r>
              <a:rPr kumimoji="1" lang="en-US" altLang="zh-TW" dirty="0"/>
              <a:t>: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安裝</a:t>
            </a:r>
            <a:r>
              <a:rPr kumimoji="1" lang="zh-TW" altLang="en-US" dirty="0"/>
              <a:t>指令</a:t>
            </a:r>
            <a:r>
              <a:rPr kumimoji="1" lang="en-US" altLang="zh-TW" dirty="0"/>
              <a:t>: </a:t>
            </a:r>
            <a:endParaRPr kumimoji="1" lang="en-US" altLang="zh-TW" dirty="0" smtClean="0"/>
          </a:p>
          <a:p>
            <a:pPr lvl="2"/>
            <a:r>
              <a:rPr kumimoji="1" lang="en-US" altLang="zh-TW" dirty="0" smtClean="0"/>
              <a:t>`# </a:t>
            </a:r>
            <a:r>
              <a:rPr kumimoji="1" lang="en-US" altLang="zh-TW" dirty="0"/>
              <a:t>curl -o- https://</a:t>
            </a:r>
            <a:r>
              <a:rPr kumimoji="1" lang="en-US" altLang="zh-TW" dirty="0" err="1"/>
              <a:t>raw.githubusercontent.com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creationix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nvm</a:t>
            </a:r>
            <a:r>
              <a:rPr kumimoji="1" lang="en-US" altLang="zh-TW" dirty="0"/>
              <a:t>/v0.33.6/</a:t>
            </a:r>
            <a:r>
              <a:rPr kumimoji="1" lang="en-US" altLang="zh-TW" dirty="0" err="1"/>
              <a:t>install.sh</a:t>
            </a:r>
            <a:r>
              <a:rPr kumimoji="1" lang="en-US" altLang="zh-TW" dirty="0"/>
              <a:t> | bash</a:t>
            </a:r>
            <a:r>
              <a:rPr kumimoji="1" lang="en-US" altLang="zh-TW" dirty="0" smtClean="0"/>
              <a:t>`</a:t>
            </a:r>
          </a:p>
          <a:p>
            <a:pPr lvl="1"/>
            <a:r>
              <a:rPr kumimoji="1" lang="en-US" altLang="zh-TW" dirty="0" smtClean="0"/>
              <a:t>PS:</a:t>
            </a:r>
            <a:r>
              <a:rPr kumimoji="1" lang="zh-TW" altLang="en-US" dirty="0" smtClean="0"/>
              <a:t> 不要使用 </a:t>
            </a:r>
            <a:r>
              <a:rPr kumimoji="1" lang="en-US" altLang="zh-TW" dirty="0" smtClean="0"/>
              <a:t>homebrew</a:t>
            </a:r>
            <a:r>
              <a:rPr kumimoji="1" lang="zh-TW" altLang="en-US" dirty="0" smtClean="0"/>
              <a:t> 安裝</a:t>
            </a:r>
            <a:endParaRPr kumimoji="1" lang="en-US" altLang="zh-TW" dirty="0"/>
          </a:p>
          <a:p>
            <a:pPr lvl="2"/>
            <a:r>
              <a:rPr lang="zh-TW" altLang="en-US" dirty="0" smtClean="0"/>
              <a:t>官方文檔：</a:t>
            </a:r>
            <a:r>
              <a:rPr lang="en-US" altLang="zh-TW" dirty="0" smtClean="0"/>
              <a:t>Homebrew </a:t>
            </a:r>
            <a:r>
              <a:rPr lang="en-US" altLang="zh-TW" dirty="0"/>
              <a:t>installation is not supported.</a:t>
            </a:r>
            <a:endParaRPr kumimoji="1" lang="en-US" altLang="zh-TW" dirty="0" smtClean="0"/>
          </a:p>
          <a:p>
            <a:endParaRPr kumimoji="1" lang="en-US" altLang="zh-TW" dirty="0"/>
          </a:p>
          <a:p>
            <a:r>
              <a:rPr kumimoji="1" lang="en-US" altLang="zh-TW" dirty="0" smtClean="0"/>
              <a:t>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Windows</a:t>
            </a:r>
          </a:p>
          <a:p>
            <a:pPr lvl="1"/>
            <a:r>
              <a:rPr kumimoji="1" lang="zh-TW" altLang="en-US" dirty="0" smtClean="0"/>
              <a:t>參考</a:t>
            </a:r>
            <a:r>
              <a:rPr kumimoji="1" lang="en-US" altLang="zh-TW" dirty="0" smtClean="0"/>
              <a:t>:</a:t>
            </a:r>
          </a:p>
          <a:p>
            <a:pPr lvl="2"/>
            <a:r>
              <a:rPr kumimoji="1" lang="en-US" altLang="zh-TW" dirty="0" smtClean="0"/>
              <a:t>https</a:t>
            </a:r>
            <a:r>
              <a:rPr kumimoji="1" lang="en-US" altLang="zh-TW" dirty="0"/>
              <a:t>://</a:t>
            </a:r>
            <a:r>
              <a:rPr kumimoji="1" lang="en-US" altLang="zh-TW" dirty="0" err="1"/>
              <a:t>oranwind.org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nvm</a:t>
            </a:r>
            <a:r>
              <a:rPr kumimoji="1" lang="en-US" altLang="zh-TW" dirty="0"/>
              <a:t>-windows</a:t>
            </a:r>
            <a:r>
              <a:rPr kumimoji="1" lang="en-US" altLang="zh-TW" dirty="0" smtClean="0"/>
              <a:t>/</a:t>
            </a:r>
          </a:p>
          <a:p>
            <a:pPr lvl="2"/>
            <a:r>
              <a:rPr kumimoji="1" lang="en-US" altLang="zh-TW" dirty="0" smtClean="0"/>
              <a:t>http</a:t>
            </a:r>
            <a:r>
              <a:rPr kumimoji="1" lang="en-US" altLang="zh-TW" dirty="0"/>
              <a:t>://trunk-</a:t>
            </a:r>
            <a:r>
              <a:rPr kumimoji="1" lang="en-US" altLang="zh-TW" dirty="0" err="1"/>
              <a:t>studio.com</a:t>
            </a:r>
            <a:r>
              <a:rPr kumimoji="1" lang="en-US" altLang="zh-TW" dirty="0"/>
              <a:t>/blog/</a:t>
            </a:r>
            <a:r>
              <a:rPr kumimoji="1" lang="en-US" altLang="zh-TW" dirty="0" err="1"/>
              <a:t>nvm</a:t>
            </a:r>
            <a:r>
              <a:rPr kumimoji="1" lang="en-US" altLang="zh-TW" dirty="0"/>
              <a:t>-for-windows/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110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NVM</a:t>
            </a:r>
            <a:r>
              <a:rPr kumimoji="1" lang="zh-TW" altLang="en-US" dirty="0" smtClean="0"/>
              <a:t> 常用指令</a:t>
            </a:r>
            <a:endParaRPr kumimoji="1"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743757"/>
              </p:ext>
            </p:extLst>
          </p:nvPr>
        </p:nvGraphicFramePr>
        <p:xfrm>
          <a:off x="515431" y="1773675"/>
          <a:ext cx="11182198" cy="36779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588218"/>
                <a:gridCol w="759398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Command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$</a:t>
                      </a:r>
                      <a:r>
                        <a:rPr lang="zh-TW" altLang="en-US" dirty="0" smtClean="0"/>
                        <a:t> </a:t>
                      </a:r>
                      <a:r>
                        <a:rPr lang="en-US" altLang="zh-TW" dirty="0" err="1" smtClean="0"/>
                        <a:t>nvm</a:t>
                      </a:r>
                      <a:r>
                        <a:rPr lang="zh-TW" altLang="en-US" dirty="0" smtClean="0"/>
                        <a:t> </a:t>
                      </a:r>
                      <a:r>
                        <a:rPr lang="en-US" altLang="zh-TW" dirty="0" smtClean="0"/>
                        <a:t>ls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列出 </a:t>
                      </a:r>
                      <a:r>
                        <a:rPr lang="en-US" altLang="zh-TW" dirty="0" err="1" smtClean="0"/>
                        <a:t>node.js</a:t>
                      </a:r>
                      <a:r>
                        <a:rPr lang="zh-TW" altLang="en-US" baseline="0" dirty="0" smtClean="0"/>
                        <a:t> 版本安裝狀態與當前使用版本。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$</a:t>
                      </a:r>
                      <a:r>
                        <a:rPr lang="zh-TW" altLang="en-US" dirty="0" smtClean="0"/>
                        <a:t> </a:t>
                      </a:r>
                      <a:r>
                        <a:rPr lang="en-US" altLang="zh-TW" dirty="0" err="1" smtClean="0"/>
                        <a:t>nvm</a:t>
                      </a:r>
                      <a:r>
                        <a:rPr lang="zh-TW" altLang="en-US" dirty="0" smtClean="0"/>
                        <a:t> </a:t>
                      </a:r>
                      <a:r>
                        <a:rPr lang="en-US" altLang="zh-TW" dirty="0" smtClean="0"/>
                        <a:t>ls-remote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列出有哪些 </a:t>
                      </a:r>
                      <a:r>
                        <a:rPr lang="en-US" altLang="zh-TW" dirty="0" err="1" smtClean="0"/>
                        <a:t>node.js</a:t>
                      </a:r>
                      <a:r>
                        <a:rPr lang="zh-TW" altLang="en-US" baseline="0" dirty="0" smtClean="0"/>
                        <a:t> </a:t>
                      </a:r>
                      <a:r>
                        <a:rPr lang="zh-TW" altLang="en-US" dirty="0" smtClean="0"/>
                        <a:t>版本可下載。</a:t>
                      </a:r>
                      <a:endParaRPr lang="en-US" altLang="zh-TW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$ </a:t>
                      </a:r>
                      <a:r>
                        <a:rPr lang="en-US" altLang="zh-TW" dirty="0" err="1" smtClean="0"/>
                        <a:t>nvm</a:t>
                      </a:r>
                      <a:r>
                        <a:rPr lang="en-US" altLang="zh-TW" dirty="0" smtClean="0"/>
                        <a:t> install &lt;version&gt;</a:t>
                      </a:r>
                      <a:r>
                        <a:rPr lang="zh-TW" altLang="zh-TW" dirty="0" smtClean="0"/>
                        <a:t> </a:t>
                      </a:r>
                      <a:endParaRPr kumimoji="1"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安裝指定版本的 </a:t>
                      </a:r>
                      <a:r>
                        <a:rPr lang="en-US" altLang="zh-TW" dirty="0" err="1" smtClean="0"/>
                        <a:t>node.js</a:t>
                      </a:r>
                      <a:r>
                        <a:rPr lang="zh-TW" altLang="en-US" dirty="0" smtClean="0"/>
                        <a:t>。</a:t>
                      </a:r>
                      <a:r>
                        <a:rPr lang="en-US" altLang="zh-TW" dirty="0" smtClean="0"/>
                        <a:t>(</a:t>
                      </a:r>
                      <a:r>
                        <a:rPr lang="zh-TW" altLang="en-US" dirty="0" smtClean="0"/>
                        <a:t>若沒特殊需求，原則上安裝 </a:t>
                      </a:r>
                      <a:r>
                        <a:rPr lang="en-US" altLang="zh-TW" dirty="0" smtClean="0"/>
                        <a:t>LTS</a:t>
                      </a:r>
                      <a:r>
                        <a:rPr lang="zh-TW" altLang="en-US" dirty="0" smtClean="0"/>
                        <a:t> 版本</a:t>
                      </a:r>
                      <a:r>
                        <a:rPr lang="en-US" altLang="zh-TW" dirty="0" smtClean="0"/>
                        <a:t>)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 smtClean="0">
                          <a:effectLst/>
                        </a:rPr>
                        <a:t>e.g.,</a:t>
                      </a:r>
                      <a:r>
                        <a:rPr lang="zh-TW" altLang="en-US" sz="1800" kern="1200" dirty="0" smtClean="0">
                          <a:effectLst/>
                        </a:rPr>
                        <a:t> </a:t>
                      </a:r>
                      <a:r>
                        <a:rPr lang="en-US" altLang="zh-TW" sz="1800" kern="1200" dirty="0" smtClean="0">
                          <a:effectLst/>
                        </a:rPr>
                        <a:t>`$</a:t>
                      </a:r>
                      <a:r>
                        <a:rPr lang="zh-TW" altLang="en-US" sz="1800" kern="1200" dirty="0" smtClean="0">
                          <a:effectLst/>
                        </a:rPr>
                        <a:t> </a:t>
                      </a:r>
                      <a:r>
                        <a:rPr lang="en-US" altLang="zh-TW" sz="1800" kern="1200" dirty="0" err="1" smtClean="0">
                          <a:effectLst/>
                        </a:rPr>
                        <a:t>nvm</a:t>
                      </a:r>
                      <a:r>
                        <a:rPr lang="en-US" altLang="zh-TW" sz="1800" kern="1200" dirty="0" smtClean="0">
                          <a:effectLst/>
                        </a:rPr>
                        <a:t> install v6.11.2`</a:t>
                      </a:r>
                      <a:endParaRPr lang="en-US" altLang="zh-TW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 smtClean="0">
                          <a:effectLst/>
                        </a:rPr>
                        <a:t>$</a:t>
                      </a:r>
                      <a:r>
                        <a:rPr lang="zh-TW" altLang="en-US" sz="1800" kern="1200" dirty="0" smtClean="0">
                          <a:effectLst/>
                        </a:rPr>
                        <a:t> </a:t>
                      </a:r>
                      <a:r>
                        <a:rPr lang="en-US" altLang="zh-TW" sz="1800" kern="1200" dirty="0" err="1" smtClean="0">
                          <a:effectLst/>
                        </a:rPr>
                        <a:t>nvm</a:t>
                      </a:r>
                      <a:r>
                        <a:rPr lang="en-US" altLang="zh-TW" sz="1800" kern="1200" dirty="0" smtClean="0">
                          <a:effectLst/>
                        </a:rPr>
                        <a:t> use &lt;version&gt;</a:t>
                      </a:r>
                      <a:endParaRPr lang="en-US" altLang="zh-TW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 smtClean="0">
                          <a:effectLst/>
                        </a:rPr>
                        <a:t>指定當前使用版本。</a:t>
                      </a:r>
                      <a:endParaRPr lang="en-US" altLang="zh-TW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 smtClean="0">
                          <a:effectLst/>
                        </a:rPr>
                        <a:t>e.g.,</a:t>
                      </a:r>
                      <a:r>
                        <a:rPr lang="zh-TW" altLang="en-US" sz="1800" kern="1200" dirty="0" smtClean="0">
                          <a:effectLst/>
                        </a:rPr>
                        <a:t> </a:t>
                      </a:r>
                      <a:r>
                        <a:rPr lang="en-US" altLang="zh-TW" sz="1800" kern="1200" dirty="0" smtClean="0">
                          <a:effectLst/>
                        </a:rPr>
                        <a:t>`$</a:t>
                      </a:r>
                      <a:r>
                        <a:rPr lang="zh-TW" altLang="en-US" sz="1800" kern="1200" dirty="0" smtClean="0">
                          <a:effectLst/>
                        </a:rPr>
                        <a:t> </a:t>
                      </a:r>
                      <a:r>
                        <a:rPr lang="en-US" altLang="zh-TW" sz="1800" kern="1200" dirty="0" err="1" smtClean="0">
                          <a:effectLst/>
                        </a:rPr>
                        <a:t>nvm</a:t>
                      </a:r>
                      <a:r>
                        <a:rPr lang="en-US" altLang="zh-TW" sz="1800" kern="1200" dirty="0" smtClean="0">
                          <a:effectLst/>
                        </a:rPr>
                        <a:t> use v8.2.1`</a:t>
                      </a:r>
                      <a:endParaRPr lang="en-US" altLang="zh-TW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 smtClean="0">
                          <a:effectLst/>
                        </a:rPr>
                        <a:t>$</a:t>
                      </a:r>
                      <a:r>
                        <a:rPr lang="zh-TW" altLang="en-US" sz="1800" kern="1200" dirty="0" smtClean="0">
                          <a:effectLst/>
                        </a:rPr>
                        <a:t> </a:t>
                      </a:r>
                      <a:r>
                        <a:rPr lang="en-US" altLang="zh-TW" sz="1800" kern="1200" dirty="0" err="1" smtClean="0">
                          <a:effectLst/>
                        </a:rPr>
                        <a:t>nvm</a:t>
                      </a:r>
                      <a:r>
                        <a:rPr lang="en-US" altLang="zh-TW" sz="1800" kern="1200" dirty="0" smtClean="0">
                          <a:effectLst/>
                        </a:rPr>
                        <a:t> alias default</a:t>
                      </a:r>
                      <a:r>
                        <a:rPr lang="zh-TW" altLang="en-US" sz="1800" kern="1200" baseline="0" dirty="0" smtClean="0">
                          <a:effectLst/>
                        </a:rPr>
                        <a:t> </a:t>
                      </a:r>
                      <a:r>
                        <a:rPr lang="en-US" altLang="zh-TW" sz="1800" kern="1200" baseline="0" dirty="0" smtClean="0">
                          <a:effectLst/>
                        </a:rPr>
                        <a:t>&lt;version&gt;</a:t>
                      </a:r>
                      <a:endParaRPr lang="en-US" altLang="zh-TW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 smtClean="0">
                          <a:effectLst/>
                        </a:rPr>
                        <a:t>設定</a:t>
                      </a:r>
                      <a:r>
                        <a:rPr lang="en-US" altLang="zh-TW" sz="1800" kern="1200" dirty="0" smtClean="0">
                          <a:effectLst/>
                        </a:rPr>
                        <a:t>default</a:t>
                      </a:r>
                      <a:r>
                        <a:rPr lang="zh-TW" altLang="en-US" sz="1800" kern="1200" dirty="0" smtClean="0">
                          <a:effectLst/>
                        </a:rPr>
                        <a:t>版本，開新的</a:t>
                      </a:r>
                      <a:r>
                        <a:rPr lang="en-US" altLang="zh-TW" sz="1800" kern="1200" dirty="0" smtClean="0">
                          <a:effectLst/>
                        </a:rPr>
                        <a:t>shell session</a:t>
                      </a:r>
                      <a:r>
                        <a:rPr lang="zh-TW" altLang="en-US" sz="1800" kern="1200" dirty="0" smtClean="0">
                          <a:effectLst/>
                        </a:rPr>
                        <a:t>就不用每次都要設定</a:t>
                      </a:r>
                      <a:r>
                        <a:rPr lang="en-US" altLang="zh-TW" sz="1800" kern="1200" dirty="0" smtClean="0">
                          <a:effectLst/>
                        </a:rPr>
                        <a:t>`</a:t>
                      </a:r>
                      <a:r>
                        <a:rPr lang="en-US" altLang="zh-TW" sz="1800" kern="1200" dirty="0" err="1" smtClean="0">
                          <a:effectLst/>
                        </a:rPr>
                        <a:t>nvm</a:t>
                      </a:r>
                      <a:r>
                        <a:rPr lang="en-US" altLang="zh-TW" sz="1800" kern="1200" dirty="0" smtClean="0">
                          <a:effectLst/>
                        </a:rPr>
                        <a:t> use</a:t>
                      </a:r>
                      <a:r>
                        <a:rPr lang="zh-TW" altLang="en-US" sz="1800" kern="1200" baseline="0" dirty="0" smtClean="0">
                          <a:effectLst/>
                        </a:rPr>
                        <a:t> </a:t>
                      </a:r>
                      <a:r>
                        <a:rPr lang="en-US" altLang="zh-TW" sz="1800" kern="1200" baseline="0" dirty="0" smtClean="0">
                          <a:effectLst/>
                        </a:rPr>
                        <a:t>&lt;version&gt;</a:t>
                      </a:r>
                      <a:r>
                        <a:rPr lang="en-US" altLang="zh-TW" sz="1800" kern="1200" dirty="0" smtClean="0">
                          <a:effectLst/>
                        </a:rPr>
                        <a:t>`</a:t>
                      </a:r>
                      <a:r>
                        <a:rPr lang="zh-TW" altLang="en-US" sz="1800" kern="1200" dirty="0" smtClean="0">
                          <a:effectLst/>
                        </a:rPr>
                        <a:t>。</a:t>
                      </a:r>
                      <a:endParaRPr lang="en-US" altLang="zh-TW" sz="1800" kern="1200" dirty="0" smtClean="0">
                        <a:effectLst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 smtClean="0">
                          <a:effectLst/>
                        </a:rPr>
                        <a:t>e.g.,</a:t>
                      </a:r>
                      <a:r>
                        <a:rPr lang="zh-TW" altLang="en-US" sz="1800" kern="1200" dirty="0" smtClean="0">
                          <a:effectLst/>
                        </a:rPr>
                        <a:t> </a:t>
                      </a:r>
                      <a:r>
                        <a:rPr lang="en-US" altLang="zh-TW" sz="1800" kern="1200" dirty="0" err="1" smtClean="0">
                          <a:effectLst/>
                        </a:rPr>
                        <a:t>nvm</a:t>
                      </a:r>
                      <a:r>
                        <a:rPr lang="en-US" altLang="zh-TW" sz="1800" kern="1200" dirty="0" smtClean="0">
                          <a:effectLst/>
                        </a:rPr>
                        <a:t> alias default v6.11.2</a:t>
                      </a:r>
                      <a:endParaRPr lang="en-US" altLang="zh-TW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 smtClean="0">
                          <a:effectLst/>
                        </a:rPr>
                        <a:t>$ </a:t>
                      </a:r>
                      <a:r>
                        <a:rPr lang="en-US" altLang="zh-TW" sz="1800" kern="1200" dirty="0" err="1" smtClean="0">
                          <a:effectLst/>
                        </a:rPr>
                        <a:t>nvm</a:t>
                      </a:r>
                      <a:r>
                        <a:rPr lang="en-US" altLang="zh-TW" sz="1800" kern="1200" dirty="0" smtClean="0">
                          <a:effectLst/>
                        </a:rPr>
                        <a:t> --version</a:t>
                      </a:r>
                      <a:endParaRPr lang="en-US" altLang="zh-TW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 smtClean="0">
                          <a:effectLst/>
                        </a:rPr>
                        <a:t>顯示 </a:t>
                      </a:r>
                      <a:r>
                        <a:rPr lang="en-US" altLang="zh-TW" sz="1800" kern="1200" dirty="0" err="1" smtClean="0">
                          <a:effectLst/>
                        </a:rPr>
                        <a:t>nvm</a:t>
                      </a:r>
                      <a:r>
                        <a:rPr lang="zh-TW" altLang="en-US" sz="1800" kern="1200" dirty="0" smtClean="0">
                          <a:effectLst/>
                        </a:rPr>
                        <a:t> 的版本</a:t>
                      </a:r>
                      <a:endParaRPr lang="en-US" altLang="zh-TW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763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實際跑跑看 </a:t>
            </a:r>
            <a:r>
              <a:rPr kumimoji="1" lang="en-US" altLang="zh-TW" dirty="0" err="1" smtClean="0"/>
              <a:t>Node.js</a:t>
            </a:r>
            <a:r>
              <a:rPr kumimoji="1" lang="zh-TW" altLang="en-US" dirty="0" smtClean="0"/>
              <a:t> 程式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1.</a:t>
            </a:r>
            <a:r>
              <a:rPr kumimoji="1" lang="zh-TW" altLang="en-US" dirty="0"/>
              <a:t> </a:t>
            </a:r>
            <a:r>
              <a:rPr kumimoji="1" lang="en-US" altLang="zh-TW" dirty="0" smtClean="0"/>
              <a:t>Hello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World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kumimoji="1" lang="en-US" altLang="zh-TW" dirty="0" smtClean="0"/>
              <a:t>$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vim</a:t>
            </a:r>
            <a:r>
              <a:rPr kumimoji="1" lang="zh-TW" altLang="en-US" dirty="0" smtClean="0"/>
              <a:t> </a:t>
            </a:r>
            <a:r>
              <a:rPr kumimoji="1" lang="en-US" altLang="zh-TW" dirty="0" err="1" smtClean="0"/>
              <a:t>app.js</a:t>
            </a:r>
            <a:endParaRPr kumimoji="1" lang="en-US" altLang="zh-TW" dirty="0" smtClean="0"/>
          </a:p>
          <a:p>
            <a:pPr marL="457200" indent="-457200">
              <a:buFont typeface="+mj-lt"/>
              <a:buAutoNum type="arabicPeriod"/>
            </a:pPr>
            <a:endParaRPr kumimoji="1" lang="en-US" altLang="zh-TW" dirty="0" smtClean="0"/>
          </a:p>
          <a:p>
            <a:pPr marL="457200" indent="-457200">
              <a:buFont typeface="+mj-lt"/>
              <a:buAutoNum type="arabicPeriod"/>
            </a:pPr>
            <a:endParaRPr kumimoji="1" lang="en-US" altLang="zh-TW" dirty="0"/>
          </a:p>
          <a:p>
            <a:pPr marL="457200" indent="-457200">
              <a:buFont typeface="+mj-lt"/>
              <a:buAutoNum type="arabicPeriod"/>
            </a:pPr>
            <a:endParaRPr kumimoji="1" lang="en-US" altLang="zh-TW" dirty="0"/>
          </a:p>
          <a:p>
            <a:pPr marL="457200" indent="-457200">
              <a:buFont typeface="+mj-lt"/>
              <a:buAutoNum type="arabicPeriod"/>
            </a:pPr>
            <a:r>
              <a:rPr kumimoji="1" lang="en-US" altLang="zh-TW" dirty="0" smtClean="0"/>
              <a:t>$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node</a:t>
            </a:r>
            <a:r>
              <a:rPr kumimoji="1" lang="zh-TW" altLang="en-US" dirty="0" smtClean="0"/>
              <a:t> </a:t>
            </a:r>
            <a:r>
              <a:rPr kumimoji="1" lang="en-US" altLang="zh-TW" dirty="0" err="1" smtClean="0"/>
              <a:t>app.js</a:t>
            </a:r>
            <a:endParaRPr kumimoji="1" lang="zh-TW" altLang="en-US" dirty="0"/>
          </a:p>
        </p:txBody>
      </p:sp>
      <p:sp>
        <p:nvSpPr>
          <p:cNvPr id="5" name="摺角紙張 4"/>
          <p:cNvSpPr/>
          <p:nvPr/>
        </p:nvSpPr>
        <p:spPr>
          <a:xfrm>
            <a:off x="2966223" y="2260406"/>
            <a:ext cx="8452625" cy="772725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TW" dirty="0" err="1" smtClean="0">
                <a:latin typeface="Courier" charset="0"/>
                <a:ea typeface="Courier" charset="0"/>
                <a:cs typeface="Courier" charset="0"/>
              </a:rPr>
              <a:t>console.log</a:t>
            </a:r>
            <a:r>
              <a:rPr lang="en-US" altLang="zh-TW" dirty="0" smtClean="0">
                <a:latin typeface="Courier" charset="0"/>
                <a:ea typeface="Courier" charset="0"/>
                <a:cs typeface="Courier" charset="0"/>
              </a:rPr>
              <a:t>(’Hello</a:t>
            </a:r>
            <a:r>
              <a:rPr lang="zh-TW" alt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zh-TW" dirty="0" err="1" smtClean="0">
                <a:latin typeface="Courier" charset="0"/>
                <a:ea typeface="Courier" charset="0"/>
                <a:cs typeface="Courier" charset="0"/>
              </a:rPr>
              <a:t>Node.js</a:t>
            </a:r>
            <a:r>
              <a:rPr lang="en-US" altLang="zh-TW" dirty="0" smtClean="0">
                <a:latin typeface="Courier" charset="0"/>
                <a:ea typeface="Courier" charset="0"/>
                <a:cs typeface="Courier" charset="0"/>
              </a:rPr>
              <a:t>');</a:t>
            </a:r>
            <a:r>
              <a:rPr lang="zh-TW" altLang="zh-TW" dirty="0" smtClean="0">
                <a:effectLst/>
                <a:latin typeface="Courier" charset="0"/>
                <a:ea typeface="Courier" charset="0"/>
                <a:cs typeface="Courier" charset="0"/>
              </a:rPr>
              <a:t> </a:t>
            </a:r>
            <a:endParaRPr kumimoji="1" lang="zh-TW" alt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28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實際跑跑看 </a:t>
            </a:r>
            <a:r>
              <a:rPr kumimoji="1" lang="en-US" altLang="zh-TW" dirty="0" err="1" smtClean="0"/>
              <a:t>Node.js</a:t>
            </a:r>
            <a:r>
              <a:rPr kumimoji="1" lang="zh-TW" altLang="en-US" dirty="0" smtClean="0"/>
              <a:t> 程式 </a:t>
            </a:r>
            <a:r>
              <a:rPr kumimoji="1" lang="mr-IN" altLang="zh-TW" dirty="0" smtClean="0"/>
              <a:t>–</a:t>
            </a:r>
            <a:r>
              <a:rPr kumimoji="1" lang="zh-TW" altLang="en-US" dirty="0" smtClean="0"/>
              <a:t> </a:t>
            </a:r>
            <a:r>
              <a:rPr kumimoji="1" lang="en-US" altLang="zh-TW" dirty="0"/>
              <a:t>2</a:t>
            </a:r>
            <a:r>
              <a:rPr kumimoji="1" lang="en-US" altLang="zh-TW" dirty="0" smtClean="0"/>
              <a:t>.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Hello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Web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kumimoji="1" lang="en-US" altLang="zh-TW" dirty="0" smtClean="0"/>
              <a:t>$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vim</a:t>
            </a:r>
            <a:r>
              <a:rPr kumimoji="1" lang="zh-TW" altLang="en-US" dirty="0" smtClean="0"/>
              <a:t> </a:t>
            </a:r>
            <a:r>
              <a:rPr kumimoji="1" lang="en-US" altLang="zh-TW" dirty="0" err="1" smtClean="0"/>
              <a:t>app.js</a:t>
            </a:r>
            <a:endParaRPr kumimoji="1" lang="en-US" altLang="zh-TW" dirty="0" smtClean="0"/>
          </a:p>
          <a:p>
            <a:pPr marL="457200" indent="-457200">
              <a:buFont typeface="+mj-lt"/>
              <a:buAutoNum type="arabicPeriod"/>
            </a:pPr>
            <a:endParaRPr kumimoji="1" lang="en-US" altLang="zh-TW" dirty="0"/>
          </a:p>
          <a:p>
            <a:pPr marL="457200" indent="-457200">
              <a:buFont typeface="+mj-lt"/>
              <a:buAutoNum type="arabicPeriod"/>
            </a:pPr>
            <a:endParaRPr kumimoji="1" lang="en-US" altLang="zh-TW" dirty="0" smtClean="0"/>
          </a:p>
          <a:p>
            <a:pPr marL="457200" indent="-457200">
              <a:buFont typeface="+mj-lt"/>
              <a:buAutoNum type="arabicPeriod"/>
            </a:pPr>
            <a:endParaRPr kumimoji="1" lang="en-US" altLang="zh-TW" dirty="0" smtClean="0"/>
          </a:p>
          <a:p>
            <a:pPr marL="457200" indent="-457200">
              <a:buFont typeface="+mj-lt"/>
              <a:buAutoNum type="arabicPeriod"/>
            </a:pPr>
            <a:endParaRPr kumimoji="1" lang="en-US" altLang="zh-TW" dirty="0"/>
          </a:p>
          <a:p>
            <a:pPr marL="457200" indent="-457200">
              <a:buFont typeface="+mj-lt"/>
              <a:buAutoNum type="arabicPeriod"/>
            </a:pPr>
            <a:endParaRPr kumimoji="1" lang="en-US" altLang="zh-TW" dirty="0"/>
          </a:p>
          <a:p>
            <a:pPr marL="457200" indent="-457200">
              <a:buFont typeface="+mj-lt"/>
              <a:buAutoNum type="arabicPeriod"/>
            </a:pPr>
            <a:r>
              <a:rPr kumimoji="1" lang="en-US" altLang="zh-TW" dirty="0" smtClean="0"/>
              <a:t>$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node</a:t>
            </a:r>
            <a:r>
              <a:rPr kumimoji="1" lang="zh-TW" altLang="en-US" dirty="0" smtClean="0"/>
              <a:t> </a:t>
            </a:r>
            <a:r>
              <a:rPr kumimoji="1" lang="en-US" altLang="zh-TW" dirty="0" err="1" smtClean="0"/>
              <a:t>app.js</a:t>
            </a:r>
            <a:endParaRPr kumimoji="1" lang="en-US" altLang="zh-TW" dirty="0" smtClean="0"/>
          </a:p>
          <a:p>
            <a:pPr marL="457200" indent="-457200">
              <a:buFont typeface="+mj-lt"/>
              <a:buAutoNum type="arabicPeriod"/>
            </a:pPr>
            <a:endParaRPr kumimoji="1" lang="en-US" altLang="zh-TW" dirty="0"/>
          </a:p>
          <a:p>
            <a:pPr marL="457200" indent="-457200">
              <a:buFont typeface="+mj-lt"/>
              <a:buAutoNum type="arabicPeriod"/>
            </a:pPr>
            <a:r>
              <a:rPr kumimoji="1" lang="en-US" altLang="zh-TW" dirty="0" smtClean="0"/>
              <a:t>Visit</a:t>
            </a:r>
            <a:r>
              <a:rPr kumimoji="1" lang="zh-TW" altLang="en-US" dirty="0" smtClean="0"/>
              <a:t> </a:t>
            </a:r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127.0.0.1:3000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endParaRPr kumimoji="1" lang="zh-TW" altLang="en-US" dirty="0"/>
          </a:p>
        </p:txBody>
      </p:sp>
      <p:sp>
        <p:nvSpPr>
          <p:cNvPr id="6" name="摺角紙張 5"/>
          <p:cNvSpPr/>
          <p:nvPr/>
        </p:nvSpPr>
        <p:spPr>
          <a:xfrm>
            <a:off x="2820599" y="2230245"/>
            <a:ext cx="8452625" cy="1918010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v</a:t>
            </a:r>
            <a:r>
              <a:rPr lang="en-US" altLang="zh-TW" dirty="0" err="1" smtClean="0">
                <a:latin typeface="Courier" charset="0"/>
                <a:ea typeface="Courier" charset="0"/>
                <a:cs typeface="Courier" charset="0"/>
              </a:rPr>
              <a:t>ar</a:t>
            </a:r>
            <a:r>
              <a:rPr lang="zh-TW" alt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zh-TW" dirty="0" smtClean="0">
                <a:latin typeface="Courier" charset="0"/>
                <a:ea typeface="Courier" charset="0"/>
                <a:cs typeface="Courier" charset="0"/>
              </a:rPr>
              <a:t>http 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= require('http');</a:t>
            </a:r>
            <a:endParaRPr lang="zh-TW" altLang="zh-TW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http.createServer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(function (</a:t>
            </a: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req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, res) {</a:t>
            </a:r>
            <a:endParaRPr lang="zh-TW" altLang="zh-TW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res.writeHead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(200, {'Content-Type': 'text/plain'});</a:t>
            </a:r>
            <a:endParaRPr lang="zh-TW" altLang="zh-TW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res.end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('Hello World\n');</a:t>
            </a:r>
            <a:endParaRPr lang="zh-TW" altLang="zh-TW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}).</a:t>
            </a:r>
            <a:r>
              <a:rPr lang="en-US" altLang="zh-TW" dirty="0" smtClean="0">
                <a:latin typeface="Courier" charset="0"/>
                <a:ea typeface="Courier" charset="0"/>
                <a:cs typeface="Courier" charset="0"/>
              </a:rPr>
              <a:t>listen(3000, 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'127.0.0.1');</a:t>
            </a:r>
            <a:endParaRPr lang="zh-TW" altLang="zh-TW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altLang="zh-TW" dirty="0" err="1">
                <a:latin typeface="Courier" charset="0"/>
                <a:ea typeface="Courier" charset="0"/>
                <a:cs typeface="Courier" charset="0"/>
              </a:rPr>
              <a:t>console.log</a:t>
            </a:r>
            <a:r>
              <a:rPr lang="en-US" altLang="zh-TW" dirty="0">
                <a:latin typeface="Courier" charset="0"/>
                <a:ea typeface="Courier" charset="0"/>
                <a:cs typeface="Courier" charset="0"/>
              </a:rPr>
              <a:t>('Server running at http</a:t>
            </a:r>
            <a:r>
              <a:rPr lang="en-US" altLang="zh-TW">
                <a:latin typeface="Courier" charset="0"/>
                <a:ea typeface="Courier" charset="0"/>
                <a:cs typeface="Courier" charset="0"/>
              </a:rPr>
              <a:t>://</a:t>
            </a:r>
            <a:r>
              <a:rPr lang="en-US" altLang="zh-TW" smtClean="0">
                <a:latin typeface="Courier" charset="0"/>
                <a:ea typeface="Courier" charset="0"/>
                <a:cs typeface="Courier" charset="0"/>
              </a:rPr>
              <a:t>127.0.0.1:3000/');</a:t>
            </a:r>
            <a:r>
              <a:rPr lang="zh-TW" altLang="zh-TW" dirty="0" smtClean="0">
                <a:effectLst/>
                <a:latin typeface="Courier" charset="0"/>
                <a:ea typeface="Courier" charset="0"/>
                <a:cs typeface="Courier" charset="0"/>
              </a:rPr>
              <a:t> </a:t>
            </a:r>
            <a:endParaRPr kumimoji="1" lang="zh-TW" alt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68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專題作品</a:t>
            </a:r>
            <a:r>
              <a:rPr kumimoji="1" lang="zh-TW" altLang="en-US" dirty="0"/>
              <a:t>目標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CLI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Tool</a:t>
            </a:r>
            <a:r>
              <a:rPr kumimoji="1" lang="zh-TW" altLang="en-US" dirty="0" smtClean="0"/>
              <a:t> 類型：景點天氣查詢 </a:t>
            </a:r>
            <a:r>
              <a:rPr kumimoji="1" lang="en-US" altLang="zh-TW" dirty="0" smtClean="0"/>
              <a:t>App</a:t>
            </a:r>
          </a:p>
          <a:p>
            <a:endParaRPr kumimoji="1" lang="en-US" altLang="zh-TW" dirty="0"/>
          </a:p>
          <a:p>
            <a:r>
              <a:rPr kumimoji="1" lang="en-US" altLang="zh-TW" dirty="0" smtClean="0"/>
              <a:t>Web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API</a:t>
            </a:r>
            <a:r>
              <a:rPr kumimoji="1" lang="zh-TW" altLang="en-US" dirty="0" smtClean="0"/>
              <a:t> 類型：賣場商品 </a:t>
            </a:r>
            <a:r>
              <a:rPr kumimoji="1" lang="en-US" altLang="zh-TW" dirty="0" smtClean="0"/>
              <a:t>RESTful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API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9442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套件引用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865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Requiring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Modules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smtClean="0"/>
              <a:t>Use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`require()`</a:t>
            </a:r>
          </a:p>
          <a:p>
            <a:endParaRPr kumimoji="1" lang="en-US" altLang="zh-TW" dirty="0"/>
          </a:p>
          <a:p>
            <a:r>
              <a:rPr kumimoji="1" lang="en-US" altLang="zh-TW" dirty="0" smtClean="0"/>
              <a:t>Built-in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Modules</a:t>
            </a:r>
            <a:endParaRPr kumimoji="1" lang="en-US" altLang="zh-TW" dirty="0"/>
          </a:p>
          <a:p>
            <a:pPr lvl="1"/>
            <a:r>
              <a:rPr kumimoji="1" lang="en-US" altLang="zh-TW" dirty="0" smtClean="0"/>
              <a:t>E.g.,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`</a:t>
            </a:r>
            <a:r>
              <a:rPr lang="en-US" altLang="zh-TW" dirty="0"/>
              <a:t> </a:t>
            </a:r>
            <a:r>
              <a:rPr lang="en-US" altLang="zh-TW" dirty="0" err="1"/>
              <a:t>fs.appendFileSync</a:t>
            </a:r>
            <a:r>
              <a:rPr lang="en-US" altLang="zh-TW" dirty="0"/>
              <a:t>('</a:t>
            </a:r>
            <a:r>
              <a:rPr lang="en-US" altLang="zh-TW" dirty="0" err="1"/>
              <a:t>test.txt</a:t>
            </a:r>
            <a:r>
              <a:rPr lang="en-US" altLang="zh-TW" dirty="0"/>
              <a:t>', `Hello World`); </a:t>
            </a:r>
            <a:r>
              <a:rPr kumimoji="1" lang="en-US" altLang="zh-TW" dirty="0" smtClean="0"/>
              <a:t>`</a:t>
            </a:r>
          </a:p>
          <a:p>
            <a:endParaRPr kumimoji="1" lang="en-US" altLang="zh-TW" dirty="0"/>
          </a:p>
          <a:p>
            <a:r>
              <a:rPr kumimoji="1" lang="en-US" altLang="zh-TW" dirty="0" smtClean="0"/>
              <a:t>Self-defined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Modules</a:t>
            </a:r>
          </a:p>
          <a:p>
            <a:endParaRPr kumimoji="1" lang="en-US" altLang="zh-TW" dirty="0"/>
          </a:p>
          <a:p>
            <a:r>
              <a:rPr kumimoji="1" lang="en-US" altLang="zh-TW" dirty="0" smtClean="0"/>
              <a:t>3rd party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Modules</a:t>
            </a:r>
          </a:p>
          <a:p>
            <a:pPr lvl="1"/>
            <a:r>
              <a:rPr kumimoji="1" lang="en-US" altLang="zh-TW" dirty="0" smtClean="0"/>
              <a:t>E.g.,</a:t>
            </a:r>
            <a:r>
              <a:rPr kumimoji="1" lang="zh-TW" altLang="en-US" dirty="0" smtClean="0"/>
              <a:t> </a:t>
            </a:r>
            <a:r>
              <a:rPr kumimoji="1" lang="en-US" altLang="zh-TW" dirty="0" err="1" smtClean="0"/>
              <a:t>Lodash</a:t>
            </a:r>
            <a:r>
              <a:rPr kumimoji="1" lang="zh-TW" altLang="en-US" dirty="0"/>
              <a:t> </a:t>
            </a:r>
            <a:r>
              <a:rPr kumimoji="1" lang="en-US" altLang="zh-TW" dirty="0" smtClean="0"/>
              <a:t>(</a:t>
            </a:r>
            <a:r>
              <a:rPr kumimoji="1" lang="en-US" altLang="zh-TW" dirty="0" smtClean="0">
                <a:hlinkClick r:id="rId2"/>
              </a:rPr>
              <a:t>https</a:t>
            </a:r>
            <a:r>
              <a:rPr kumimoji="1" lang="en-US" altLang="zh-TW" dirty="0">
                <a:hlinkClick r:id="rId2"/>
              </a:rPr>
              <a:t>://</a:t>
            </a:r>
            <a:r>
              <a:rPr kumimoji="1" lang="en-US" altLang="zh-TW" dirty="0" smtClean="0">
                <a:hlinkClick r:id="rId2"/>
              </a:rPr>
              <a:t>lodash.com</a:t>
            </a:r>
            <a:r>
              <a:rPr kumimoji="1" lang="en-US" altLang="zh-TW" dirty="0" smtClean="0"/>
              <a:t>)</a:t>
            </a:r>
          </a:p>
          <a:p>
            <a:pPr lvl="1"/>
            <a:r>
              <a:rPr kumimoji="1" lang="en-US" altLang="zh-TW" dirty="0"/>
              <a:t>install </a:t>
            </a:r>
            <a:r>
              <a:rPr kumimoji="1" lang="en-US" altLang="zh-TW" dirty="0" smtClean="0"/>
              <a:t>manually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1019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套件管理工具：</a:t>
            </a:r>
            <a:r>
              <a:rPr kumimoji="1" lang="en-US" altLang="zh-TW" dirty="0" err="1" smtClean="0"/>
              <a:t>npm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6734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Node Package Manager</a:t>
            </a:r>
            <a:r>
              <a:rPr lang="zh-TW" altLang="zh-TW" dirty="0"/>
              <a:t> 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npm</a:t>
            </a:r>
            <a:r>
              <a:rPr lang="en-US" altLang="zh-TW" dirty="0" smtClean="0"/>
              <a:t>)</a:t>
            </a:r>
            <a:r>
              <a:rPr kumimoji="1" lang="zh-TW" altLang="en-US" dirty="0" smtClean="0"/>
              <a:t>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u="sng" dirty="0">
                <a:hlinkClick r:id="rId2"/>
              </a:rPr>
              <a:t>www.npmjs.com</a:t>
            </a:r>
            <a:endParaRPr lang="zh-TW" altLang="zh-TW" dirty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以</a:t>
            </a:r>
            <a:r>
              <a:rPr kumimoji="1" lang="zh-TW" altLang="en-US" dirty="0"/>
              <a:t>標準化的方式</a:t>
            </a:r>
            <a:r>
              <a:rPr kumimoji="1" lang="zh-TW" altLang="en-US" dirty="0" smtClean="0"/>
              <a:t>來管理套件的相依性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包含安裝</a:t>
            </a:r>
            <a:r>
              <a:rPr kumimoji="1" lang="zh-TW" altLang="en-US" dirty="0"/>
              <a:t>、移除或</a:t>
            </a:r>
            <a:r>
              <a:rPr kumimoji="1" lang="zh-TW" altLang="en-US" dirty="0" smtClean="0"/>
              <a:t>更新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`</a:t>
            </a:r>
            <a:r>
              <a:rPr kumimoji="1" lang="en-US" altLang="zh-TW" dirty="0" err="1" smtClean="0"/>
              <a:t>package.json</a:t>
            </a:r>
            <a:r>
              <a:rPr kumimoji="1" lang="en-US" altLang="zh-TW" dirty="0" smtClean="0"/>
              <a:t>`</a:t>
            </a:r>
          </a:p>
          <a:p>
            <a:endParaRPr kumimoji="1" lang="en-US" altLang="zh-TW" dirty="0"/>
          </a:p>
          <a:p>
            <a:r>
              <a:rPr kumimoji="1" lang="zh-TW" altLang="en-US" dirty="0" smtClean="0"/>
              <a:t>安裝 </a:t>
            </a:r>
            <a:r>
              <a:rPr kumimoji="1" lang="en-US" altLang="zh-TW" dirty="0" err="1" smtClean="0"/>
              <a:t>Node.js</a:t>
            </a:r>
            <a:r>
              <a:rPr kumimoji="1" lang="zh-TW" altLang="en-US" dirty="0" smtClean="0"/>
              <a:t> 的同時也會安裝 </a:t>
            </a:r>
            <a:r>
              <a:rPr kumimoji="1" lang="en-US" altLang="zh-TW" dirty="0" err="1" smtClean="0"/>
              <a:t>npm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en-US" altLang="zh-TW" dirty="0" err="1"/>
              <a:t>n</a:t>
            </a:r>
            <a:r>
              <a:rPr kumimoji="1" lang="en-US" altLang="zh-TW" dirty="0" err="1" smtClean="0"/>
              <a:t>pm</a:t>
            </a:r>
            <a:r>
              <a:rPr kumimoji="1" lang="zh-TW" altLang="en-US" dirty="0" smtClean="0"/>
              <a:t> 安裝會把編譯好的 </a:t>
            </a:r>
            <a:r>
              <a:rPr kumimoji="1" lang="en-US" altLang="zh-TW" dirty="0" smtClean="0"/>
              <a:t>Library</a:t>
            </a:r>
            <a:r>
              <a:rPr kumimoji="1" lang="zh-TW" altLang="en-US" dirty="0" smtClean="0"/>
              <a:t> 放到 </a:t>
            </a:r>
            <a:r>
              <a:rPr kumimoji="1" lang="en-US" altLang="zh-TW" dirty="0" err="1" smtClean="0"/>
              <a:t>node_modules</a:t>
            </a:r>
            <a:r>
              <a:rPr kumimoji="1" lang="zh-TW" altLang="en-US" dirty="0" smtClean="0"/>
              <a:t> 底下</a:t>
            </a:r>
            <a:endParaRPr kumimoji="1" lang="en-US" altLang="zh-TW" dirty="0" smtClean="0"/>
          </a:p>
          <a:p>
            <a:endParaRPr kumimoji="1" lang="en-US" altLang="zh-TW" dirty="0"/>
          </a:p>
          <a:p>
            <a:r>
              <a:rPr kumimoji="1" lang="zh-TW" altLang="en-US" dirty="0" smtClean="0"/>
              <a:t>補充：</a:t>
            </a:r>
            <a:r>
              <a:rPr kumimoji="1" lang="en-US" altLang="zh-TW" dirty="0" smtClean="0"/>
              <a:t>Yarn</a:t>
            </a:r>
          </a:p>
          <a:p>
            <a:pPr lvl="1"/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://yarnpkg.com</a:t>
            </a:r>
            <a:r>
              <a:rPr lang="en-US" altLang="zh-TW" dirty="0" smtClean="0">
                <a:hlinkClick r:id="rId3"/>
              </a:rPr>
              <a:t>/</a:t>
            </a: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17589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NPM</a:t>
            </a:r>
            <a:r>
              <a:rPr kumimoji="1" lang="zh-TW" altLang="en-US" dirty="0" smtClean="0"/>
              <a:t> 常用指令</a:t>
            </a:r>
            <a:endParaRPr kumimoji="1"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664016"/>
              </p:ext>
            </p:extLst>
          </p:nvPr>
        </p:nvGraphicFramePr>
        <p:xfrm>
          <a:off x="515431" y="1241121"/>
          <a:ext cx="11182198" cy="5506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071330"/>
                <a:gridCol w="611086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Command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</a:t>
                      </a:r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nb-NO" altLang="zh-TW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npm</a:t>
                      </a:r>
                      <a:r>
                        <a:rPr lang="nb-NO" altLang="zh-TW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nb-NO" altLang="zh-TW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init</a:t>
                      </a:r>
                      <a:r>
                        <a:rPr lang="nb-NO" altLang="zh-TW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初始化專案的套件控管。</a:t>
                      </a:r>
                      <a:endParaRPr lang="en-US" altLang="zh-TW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</a:t>
                      </a:r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npm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install</a:t>
                      </a: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[&lt;</a:t>
                      </a:r>
                      <a:r>
                        <a:rPr lang="en-US" altLang="zh-TW" sz="180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pkg</a:t>
                      </a:r>
                      <a:r>
                        <a:rPr lang="en-US" altLang="zh-TW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-name&gt;]</a:t>
                      </a:r>
                      <a:endParaRPr lang="en-US" altLang="zh-TW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安裝套件。</a:t>
                      </a:r>
                      <a:endParaRPr lang="en-US" altLang="zh-TW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沒有指定套件，就是依 </a:t>
                      </a:r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package.json</a:t>
                      </a:r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的內容安裝。</a:t>
                      </a:r>
                      <a:endParaRPr lang="en-US" altLang="zh-TW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e.g.,</a:t>
                      </a:r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`$</a:t>
                      </a:r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npm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install </a:t>
                      </a:r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lodash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`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</a:t>
                      </a:r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npm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install</a:t>
                      </a: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zh-TW" sz="180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pkg</a:t>
                      </a:r>
                      <a:r>
                        <a:rPr lang="en-US" altLang="zh-TW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-name&gt;@&lt;version&gt;</a:t>
                      </a:r>
                      <a:endParaRPr lang="en-US" altLang="zh-TW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安裝指定套件且指定版本。</a:t>
                      </a:r>
                      <a:endParaRPr lang="en-US" altLang="zh-TW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e.g.,</a:t>
                      </a:r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`</a:t>
                      </a:r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npm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install yargs@4.7.1`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</a:t>
                      </a:r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npm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uninstall</a:t>
                      </a: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zh-TW" sz="180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pkg</a:t>
                      </a:r>
                      <a:r>
                        <a:rPr lang="en-US" altLang="zh-TW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-name&gt;</a:t>
                      </a:r>
                      <a:endParaRPr lang="en-US" altLang="zh-TW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移除套件</a:t>
                      </a:r>
                      <a:endParaRPr lang="en-US" altLang="zh-TW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</a:t>
                      </a:r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npm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install</a:t>
                      </a: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zh-TW" sz="180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pkg</a:t>
                      </a:r>
                      <a:r>
                        <a:rPr lang="en-US" altLang="zh-TW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-name&gt;</a:t>
                      </a: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-g</a:t>
                      </a:r>
                      <a:endParaRPr lang="en-US" altLang="zh-TW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全域安裝。</a:t>
                      </a:r>
                      <a:endParaRPr lang="en-US" altLang="zh-TW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不針對特定哪個 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</a:t>
                      </a:r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，而是針對該版本的</a:t>
                      </a: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ode.js</a:t>
                      </a: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。</a:t>
                      </a:r>
                      <a:endParaRPr lang="zh-TW" altLang="en-US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因此不會安裝在該專案的 </a:t>
                      </a:r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node_modules</a:t>
                      </a:r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裡，而會裝在目前使用的 </a:t>
                      </a:r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Node.js</a:t>
                      </a:r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版本的 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lib</a:t>
                      </a:r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路徑裡的 </a:t>
                      </a:r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node_modules</a:t>
                      </a:r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。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</a:t>
                      </a:r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npm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install</a:t>
                      </a: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zh-TW" sz="180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pkg</a:t>
                      </a:r>
                      <a:r>
                        <a:rPr lang="en-US" altLang="zh-TW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-name&gt;</a:t>
                      </a:r>
                      <a:r>
                        <a:rPr lang="zh-TW" alt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--save-dev</a:t>
                      </a:r>
                      <a:endParaRPr lang="en-US" altLang="zh-TW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將此 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module</a:t>
                      </a:r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加進 </a:t>
                      </a:r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package.json</a:t>
                      </a:r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的 </a:t>
                      </a:r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devDependencies</a:t>
                      </a:r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資訊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(deploy</a:t>
                      </a:r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階段不需要的 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dependency) </a:t>
                      </a:r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。</a:t>
                      </a:r>
                      <a:endParaRPr lang="en-US" altLang="zh-TW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</a:t>
                      </a:r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npm</a:t>
                      </a:r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列出 </a:t>
                      </a:r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node_modules</a:t>
                      </a:r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的相依性樹狀圖。</a:t>
                      </a:r>
                      <a:endParaRPr lang="en-US" altLang="zh-TW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如果不存在</a:t>
                      </a:r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package.json</a:t>
                      </a:r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裡，會標示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 extraneous”)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</a:t>
                      </a:r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npm</a:t>
                      </a:r>
                      <a:r>
                        <a:rPr lang="en-US" altLang="zh-TW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-v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顯示 </a:t>
                      </a:r>
                      <a:r>
                        <a:rPr lang="en-US" altLang="zh-TW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npm</a:t>
                      </a:r>
                      <a:r>
                        <a:rPr lang="zh-TW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版本。</a:t>
                      </a:r>
                      <a:endParaRPr lang="en-US" altLang="zh-TW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79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Outline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開發工具：</a:t>
            </a:r>
            <a:r>
              <a:rPr kumimoji="1" lang="en-US" altLang="zh-TW" dirty="0" err="1" smtClean="0"/>
              <a:t>VSCode</a:t>
            </a:r>
            <a:endParaRPr kumimoji="1" lang="en-US" altLang="zh-TW" dirty="0" smtClean="0"/>
          </a:p>
          <a:p>
            <a:r>
              <a:rPr lang="en-US" altLang="zh-TW" dirty="0"/>
              <a:t>Hello </a:t>
            </a:r>
            <a:r>
              <a:rPr lang="en-US" altLang="zh-TW" dirty="0" err="1" smtClean="0"/>
              <a:t>Node.js</a:t>
            </a:r>
            <a:r>
              <a:rPr kumimoji="1" lang="zh-TW" altLang="en-US" dirty="0" smtClean="0"/>
              <a:t>：</a:t>
            </a:r>
            <a:r>
              <a:rPr lang="en-US" altLang="zh-TW" dirty="0" err="1" smtClean="0"/>
              <a:t>Node.js</a:t>
            </a:r>
            <a:r>
              <a:rPr lang="en-US" altLang="zh-TW" dirty="0" smtClean="0"/>
              <a:t> </a:t>
            </a:r>
            <a:r>
              <a:rPr lang="zh-TW" altLang="en-US" dirty="0"/>
              <a:t>是什麼？為何學</a:t>
            </a:r>
            <a:r>
              <a:rPr lang="zh-TW" altLang="en-US" dirty="0" smtClean="0"/>
              <a:t>？</a:t>
            </a:r>
            <a:endParaRPr lang="en-US" altLang="zh-TW" dirty="0" smtClean="0"/>
          </a:p>
          <a:p>
            <a:r>
              <a:rPr kumimoji="1" lang="zh-TW" altLang="en-US" dirty="0"/>
              <a:t>環境安裝：</a:t>
            </a:r>
            <a:r>
              <a:rPr kumimoji="1" lang="en-US" altLang="zh-TW" dirty="0" err="1" smtClean="0"/>
              <a:t>Node.js</a:t>
            </a:r>
            <a:endParaRPr kumimoji="1" lang="en-US" altLang="zh-TW" dirty="0" smtClean="0"/>
          </a:p>
          <a:p>
            <a:r>
              <a:rPr lang="zh-TW" altLang="en-US" dirty="0" smtClean="0"/>
              <a:t>套件引用</a:t>
            </a:r>
            <a:endParaRPr lang="en-US" altLang="zh-TW" dirty="0"/>
          </a:p>
          <a:p>
            <a:r>
              <a:rPr lang="zh-TW" altLang="en-US" dirty="0"/>
              <a:t>套件管理工具：</a:t>
            </a:r>
            <a:r>
              <a:rPr lang="en-US" altLang="zh-TW" dirty="0" err="1" smtClean="0"/>
              <a:t>npm</a:t>
            </a:r>
            <a:endParaRPr lang="en-US" altLang="zh-TW" dirty="0" smtClean="0"/>
          </a:p>
          <a:p>
            <a:r>
              <a:rPr kumimoji="1" lang="zh-TW" altLang="en-US" dirty="0"/>
              <a:t>開發輔助工具套件：</a:t>
            </a:r>
            <a:r>
              <a:rPr kumimoji="1" lang="en-US" altLang="zh-TW" dirty="0" err="1"/>
              <a:t>nodemon</a:t>
            </a:r>
            <a:endParaRPr lang="en-US" altLang="zh-TW" dirty="0" smtClean="0"/>
          </a:p>
          <a:p>
            <a:r>
              <a:rPr lang="en-US" altLang="zh-TW" dirty="0"/>
              <a:t>CLI Tool </a:t>
            </a:r>
            <a:r>
              <a:rPr lang="zh-TW" altLang="en-US" dirty="0"/>
              <a:t>類型專題</a:t>
            </a:r>
            <a:r>
              <a:rPr lang="zh-TW" altLang="en-US" dirty="0" smtClean="0"/>
              <a:t>實作：</a:t>
            </a:r>
            <a:r>
              <a:rPr lang="zh-TW" altLang="en-US" dirty="0"/>
              <a:t>景點天氣查詢 </a:t>
            </a:r>
            <a:r>
              <a:rPr lang="en-US" altLang="zh-TW" dirty="0" smtClean="0"/>
              <a:t>App</a:t>
            </a:r>
            <a:endParaRPr lang="en-US" altLang="zh-TW" dirty="0"/>
          </a:p>
          <a:p>
            <a:r>
              <a:rPr lang="en-US" altLang="zh-TW" dirty="0"/>
              <a:t>Web API </a:t>
            </a:r>
            <a:r>
              <a:rPr lang="zh-TW" altLang="en-US" dirty="0"/>
              <a:t>類型專題</a:t>
            </a:r>
            <a:r>
              <a:rPr lang="zh-TW" altLang="en-US" dirty="0" smtClean="0"/>
              <a:t>實作：賣場商品</a:t>
            </a:r>
            <a:r>
              <a:rPr lang="zh-TW" altLang="ro-RO" dirty="0" smtClean="0"/>
              <a:t> </a:t>
            </a:r>
            <a:r>
              <a:rPr lang="ro-RO" altLang="zh-TW" dirty="0" err="1"/>
              <a:t>RESTful</a:t>
            </a:r>
            <a:r>
              <a:rPr lang="ro-RO" altLang="zh-TW" dirty="0"/>
              <a:t> </a:t>
            </a:r>
            <a:r>
              <a:rPr lang="ro-RO" altLang="zh-TW" dirty="0" smtClean="0"/>
              <a:t>API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kumimoji="1" lang="en-US" altLang="zh-TW" dirty="0" smtClean="0"/>
              <a:t>Express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&amp;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MongoDB)</a:t>
            </a:r>
          </a:p>
          <a:p>
            <a:r>
              <a:rPr kumimoji="1" lang="en-US" altLang="zh-TW" dirty="0" smtClean="0"/>
              <a:t>Appendix</a:t>
            </a:r>
            <a:r>
              <a:rPr kumimoji="1" lang="zh-TW" altLang="en-US" dirty="0" smtClean="0"/>
              <a:t>：</a:t>
            </a:r>
            <a:r>
              <a:rPr kumimoji="1" lang="en-US" altLang="zh-TW" dirty="0" err="1" smtClean="0"/>
              <a:t>VSCode</a:t>
            </a:r>
            <a:r>
              <a:rPr kumimoji="1" lang="zh-TW" altLang="en-US" dirty="0" smtClean="0"/>
              <a:t> </a:t>
            </a:r>
            <a:r>
              <a:rPr kumimoji="1" lang="en-US" altLang="zh-TW" dirty="0"/>
              <a:t>Extensions</a:t>
            </a:r>
            <a:endParaRPr lang="zh-TW" altLang="en-US" dirty="0"/>
          </a:p>
          <a:p>
            <a:endParaRPr lang="zh-TW" altLang="en-US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2517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開發輔助工具套件：</a:t>
            </a:r>
            <a:r>
              <a:rPr kumimoji="1" lang="en-US" altLang="zh-TW" dirty="0" err="1" smtClean="0"/>
              <a:t>nodemon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用於開發階段，</a:t>
            </a:r>
            <a:r>
              <a:rPr lang="zh-TW" altLang="en-US" dirty="0" smtClean="0"/>
              <a:t>取代 </a:t>
            </a:r>
            <a:r>
              <a:rPr lang="en-US" altLang="zh-TW" dirty="0" smtClean="0"/>
              <a:t>node</a:t>
            </a:r>
            <a:r>
              <a:rPr lang="zh-TW" altLang="en-US" dirty="0" smtClean="0"/>
              <a:t> 指令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會監聽</a:t>
            </a:r>
            <a:r>
              <a:rPr lang="zh-TW" altLang="en-US" dirty="0"/>
              <a:t>檔案變更，一旦發現檔案變更，就會自動重新執行程式</a:t>
            </a:r>
          </a:p>
          <a:p>
            <a:pPr lvl="1"/>
            <a:r>
              <a:rPr lang="zh-TW" altLang="en-US" dirty="0" smtClean="0"/>
              <a:t>減少繁複的手動執行負擔</a:t>
            </a:r>
            <a:r>
              <a:rPr lang="zh-TW" altLang="en-US" dirty="0"/>
              <a:t> </a:t>
            </a:r>
          </a:p>
          <a:p>
            <a:endParaRPr kumimoji="1" lang="en-US" altLang="zh-TW" dirty="0" smtClean="0"/>
          </a:p>
          <a:p>
            <a:r>
              <a:rPr lang="zh-TW" altLang="en-US" dirty="0"/>
              <a:t>預設只會</a:t>
            </a:r>
            <a:r>
              <a:rPr lang="zh-TW" altLang="en-US" dirty="0" smtClean="0"/>
              <a:t>監聽 </a:t>
            </a:r>
            <a:r>
              <a:rPr lang="en-US" altLang="zh-TW" dirty="0" smtClean="0"/>
              <a:t>.</a:t>
            </a:r>
            <a:r>
              <a:rPr lang="en-US" altLang="zh-TW" dirty="0" err="1" smtClean="0"/>
              <a:t>js</a:t>
            </a:r>
            <a:r>
              <a:rPr lang="zh-TW" altLang="en-US" dirty="0" smtClean="0"/>
              <a:t> 檔</a:t>
            </a:r>
            <a:r>
              <a:rPr lang="zh-TW" altLang="en-US" dirty="0"/>
              <a:t>，</a:t>
            </a:r>
            <a:r>
              <a:rPr lang="zh-TW" altLang="en-US" dirty="0" smtClean="0"/>
              <a:t>可以要求</a:t>
            </a:r>
            <a:r>
              <a:rPr lang="zh-TW" altLang="en-US" dirty="0"/>
              <a:t>監聽</a:t>
            </a:r>
            <a:r>
              <a:rPr lang="zh-TW" altLang="en-US" dirty="0" smtClean="0"/>
              <a:t>其他副檔名</a:t>
            </a:r>
            <a:r>
              <a:rPr lang="zh-TW" altLang="en-US" dirty="0"/>
              <a:t>類型</a:t>
            </a:r>
          </a:p>
          <a:p>
            <a:pPr lvl="1"/>
            <a:r>
              <a:rPr lang="en-US" altLang="zh-TW" dirty="0" smtClean="0"/>
              <a:t>E.g.,</a:t>
            </a:r>
            <a:r>
              <a:rPr lang="zh-TW" altLang="en-US" dirty="0" smtClean="0"/>
              <a:t> </a:t>
            </a:r>
            <a:r>
              <a:rPr lang="en-US" altLang="zh-TW" dirty="0" smtClean="0"/>
              <a:t>`$ </a:t>
            </a:r>
            <a:r>
              <a:rPr lang="en-US" altLang="zh-TW" dirty="0" err="1"/>
              <a:t>nodemon</a:t>
            </a:r>
            <a:r>
              <a:rPr lang="en-US" altLang="zh-TW" dirty="0"/>
              <a:t> </a:t>
            </a:r>
            <a:r>
              <a:rPr lang="en-US" altLang="zh-TW" dirty="0" err="1"/>
              <a:t>app.js</a:t>
            </a:r>
            <a:r>
              <a:rPr lang="en-US" altLang="zh-TW" dirty="0"/>
              <a:t> </a:t>
            </a:r>
            <a:r>
              <a:rPr lang="en-US" altLang="zh-TW" dirty="0" smtClean="0"/>
              <a:t>-e </a:t>
            </a:r>
            <a:r>
              <a:rPr lang="en-US" altLang="zh-TW" dirty="0" err="1" smtClean="0"/>
              <a:t>js,html</a:t>
            </a:r>
            <a:r>
              <a:rPr lang="en-US" altLang="zh-TW" dirty="0" smtClean="0"/>
              <a:t>`</a:t>
            </a:r>
            <a:endParaRPr lang="en-US" altLang="zh-TW" dirty="0"/>
          </a:p>
          <a:p>
            <a:endParaRPr lang="en-US" altLang="zh-TW" dirty="0" smtClean="0"/>
          </a:p>
          <a:p>
            <a:r>
              <a:rPr lang="zh-TW" altLang="en-US" dirty="0" smtClean="0"/>
              <a:t>可以</a:t>
            </a:r>
            <a:r>
              <a:rPr lang="zh-TW" altLang="en-US" dirty="0"/>
              <a:t>指定要執行的命令，不限定</a:t>
            </a:r>
            <a:r>
              <a:rPr lang="en-US" altLang="zh-TW" dirty="0"/>
              <a:t>node</a:t>
            </a:r>
          </a:p>
          <a:p>
            <a:pPr lvl="1"/>
            <a:r>
              <a:rPr lang="en-US" altLang="zh-TW" dirty="0" smtClean="0"/>
              <a:t>E.g.,</a:t>
            </a:r>
            <a:r>
              <a:rPr lang="zh-TW" altLang="en-US" dirty="0" smtClean="0"/>
              <a:t> </a:t>
            </a:r>
            <a:r>
              <a:rPr lang="en-US" altLang="zh-TW" dirty="0" smtClean="0"/>
              <a:t>`$ </a:t>
            </a:r>
            <a:r>
              <a:rPr lang="en-US" altLang="zh-TW" dirty="0" err="1"/>
              <a:t>nodemon</a:t>
            </a:r>
            <a:r>
              <a:rPr lang="en-US" altLang="zh-TW" dirty="0"/>
              <a:t> --exec </a:t>
            </a:r>
            <a:r>
              <a:rPr lang="en-US" altLang="zh-TW" dirty="0" smtClean="0"/>
              <a:t>‘</a:t>
            </a:r>
            <a:r>
              <a:rPr lang="en-US" altLang="zh-TW" dirty="0" err="1" smtClean="0"/>
              <a:t>npm</a:t>
            </a:r>
            <a:r>
              <a:rPr lang="en-US" altLang="zh-TW" dirty="0" smtClean="0"/>
              <a:t> test’</a:t>
            </a:r>
            <a:r>
              <a:rPr lang="en-US" altLang="zh-TW" dirty="0"/>
              <a:t> </a:t>
            </a:r>
            <a:r>
              <a:rPr lang="en-US" altLang="zh-TW" dirty="0" smtClean="0"/>
              <a:t>`</a:t>
            </a:r>
            <a:endParaRPr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715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CLI Tool </a:t>
            </a:r>
            <a:r>
              <a:rPr lang="zh-TW" altLang="en-US" dirty="0"/>
              <a:t>類型</a:t>
            </a:r>
            <a:r>
              <a:rPr lang="zh-TW" altLang="en-US" dirty="0" smtClean="0"/>
              <a:t>專題實作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景點</a:t>
            </a:r>
            <a:r>
              <a:rPr lang="zh-TW" altLang="en-US" dirty="0"/>
              <a:t>天氣查詢 </a:t>
            </a:r>
            <a:r>
              <a:rPr lang="en-US" altLang="zh-TW" dirty="0" smtClean="0"/>
              <a:t>App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106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需求規格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輸入執行：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`$</a:t>
            </a:r>
            <a:r>
              <a:rPr lang="zh-TW" altLang="en-US" dirty="0" smtClean="0"/>
              <a:t> </a:t>
            </a:r>
            <a:r>
              <a:rPr lang="en-US" altLang="zh-TW" dirty="0" smtClean="0"/>
              <a:t>node </a:t>
            </a:r>
            <a:r>
              <a:rPr lang="en-US" altLang="zh-TW" dirty="0" err="1"/>
              <a:t>app.js</a:t>
            </a:r>
            <a:r>
              <a:rPr lang="en-US" altLang="zh-TW" dirty="0"/>
              <a:t> --</a:t>
            </a:r>
            <a:r>
              <a:rPr lang="en-US" altLang="zh-TW" dirty="0" err="1"/>
              <a:t>addr</a:t>
            </a:r>
            <a:r>
              <a:rPr lang="en-US" altLang="zh-TW" dirty="0"/>
              <a:t> </a:t>
            </a:r>
            <a:r>
              <a:rPr lang="en-US" altLang="zh-TW" dirty="0" smtClean="0"/>
              <a:t>‘Taipei 101’</a:t>
            </a:r>
            <a:r>
              <a:rPr lang="zh-TW" altLang="en-US" dirty="0" smtClean="0"/>
              <a:t> </a:t>
            </a:r>
            <a:r>
              <a:rPr lang="en-US" altLang="zh-TW" dirty="0" smtClean="0"/>
              <a:t>`</a:t>
            </a:r>
          </a:p>
          <a:p>
            <a:pPr lvl="1"/>
            <a:r>
              <a:rPr lang="en-US" altLang="zh-TW" dirty="0"/>
              <a:t>`$</a:t>
            </a:r>
            <a:r>
              <a:rPr lang="zh-TW" altLang="en-US" dirty="0"/>
              <a:t> </a:t>
            </a:r>
            <a:r>
              <a:rPr lang="en-US" altLang="zh-TW" dirty="0"/>
              <a:t>node </a:t>
            </a:r>
            <a:r>
              <a:rPr lang="en-US" altLang="zh-TW" dirty="0" err="1"/>
              <a:t>app.js</a:t>
            </a:r>
            <a:r>
              <a:rPr lang="en-US" altLang="zh-TW" dirty="0"/>
              <a:t> </a:t>
            </a:r>
            <a:r>
              <a:rPr lang="en-US" altLang="zh-TW" dirty="0" smtClean="0"/>
              <a:t>-a </a:t>
            </a:r>
            <a:r>
              <a:rPr lang="en-US" altLang="zh-TW" dirty="0"/>
              <a:t>‘Taipei 101’</a:t>
            </a:r>
            <a:r>
              <a:rPr lang="zh-TW" altLang="en-US" dirty="0"/>
              <a:t> </a:t>
            </a:r>
            <a:r>
              <a:rPr lang="en-US" altLang="zh-TW" dirty="0" smtClean="0"/>
              <a:t>`</a:t>
            </a:r>
          </a:p>
          <a:p>
            <a:endParaRPr kumimoji="1" lang="en-US" altLang="zh-TW" dirty="0"/>
          </a:p>
          <a:p>
            <a:r>
              <a:rPr kumimoji="1" lang="zh-TW" altLang="en-US" dirty="0" smtClean="0"/>
              <a:t>輸出結果：</a:t>
            </a:r>
            <a:endParaRPr kumimoji="1" lang="zh-TW" altLang="en-US" dirty="0"/>
          </a:p>
        </p:txBody>
      </p:sp>
      <p:sp>
        <p:nvSpPr>
          <p:cNvPr id="4" name="摺角紙張 3"/>
          <p:cNvSpPr/>
          <p:nvPr/>
        </p:nvSpPr>
        <p:spPr>
          <a:xfrm>
            <a:off x="2285340" y="3992134"/>
            <a:ext cx="9021997" cy="2620236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TW" altLang="en-US" dirty="0" smtClean="0">
                <a:latin typeface="Courier" charset="0"/>
                <a:ea typeface="Courier" charset="0"/>
                <a:cs typeface="Courier" charset="0"/>
              </a:rPr>
              <a:t>景點名稱</a:t>
            </a:r>
            <a:r>
              <a:rPr lang="en-US" altLang="zh-TW" dirty="0" smtClean="0">
                <a:latin typeface="Courier" charset="0"/>
                <a:ea typeface="Courier" charset="0"/>
                <a:cs typeface="Courier" charset="0"/>
              </a:rPr>
              <a:t>: Taipei 101</a:t>
            </a:r>
          </a:p>
          <a:p>
            <a:r>
              <a:rPr lang="zh-TW" altLang="en-US" dirty="0" smtClean="0">
                <a:latin typeface="Courier" charset="0"/>
                <a:ea typeface="Courier" charset="0"/>
                <a:cs typeface="Courier" charset="0"/>
              </a:rPr>
              <a:t>處理中</a:t>
            </a:r>
            <a:r>
              <a:rPr lang="en-US" altLang="zh-TW" dirty="0" smtClean="0">
                <a:latin typeface="Courier" charset="0"/>
                <a:ea typeface="Courier" charset="0"/>
                <a:cs typeface="Courier" charset="0"/>
              </a:rPr>
              <a:t>...</a:t>
            </a:r>
          </a:p>
          <a:p>
            <a:r>
              <a:rPr lang="zh-TW" altLang="en-US" dirty="0" smtClean="0">
                <a:latin typeface="Courier" charset="0"/>
                <a:ea typeface="Courier" charset="0"/>
                <a:cs typeface="Courier" charset="0"/>
              </a:rPr>
              <a:t>完整地址</a:t>
            </a:r>
            <a:r>
              <a:rPr lang="en-US" altLang="zh-TW" dirty="0" smtClean="0">
                <a:latin typeface="Courier" charset="0"/>
                <a:ea typeface="Courier" charset="0"/>
                <a:cs typeface="Courier" charset="0"/>
              </a:rPr>
              <a:t>: Taipei 101, No. 7, Section 5, Xinyi Road, Xinyi District, Taipei City, Taiwan 110</a:t>
            </a:r>
          </a:p>
          <a:p>
            <a:r>
              <a:rPr lang="zh-TW" altLang="en-US" dirty="0" smtClean="0">
                <a:latin typeface="Courier" charset="0"/>
                <a:ea typeface="Courier" charset="0"/>
                <a:cs typeface="Courier" charset="0"/>
              </a:rPr>
              <a:t>經緯度</a:t>
            </a:r>
            <a:r>
              <a:rPr lang="en-US" altLang="zh-TW" dirty="0" smtClean="0">
                <a:latin typeface="Courier" charset="0"/>
                <a:ea typeface="Courier" charset="0"/>
                <a:cs typeface="Courier" charset="0"/>
              </a:rPr>
              <a:t>:</a:t>
            </a:r>
            <a:r>
              <a:rPr lang="zh-TW" alt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zh-TW" dirty="0" smtClean="0">
                <a:latin typeface="Courier" charset="0"/>
                <a:ea typeface="Courier" charset="0"/>
                <a:cs typeface="Courier" charset="0"/>
              </a:rPr>
              <a:t>(25.0339639,</a:t>
            </a:r>
            <a:r>
              <a:rPr lang="zh-TW" alt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zh-TW" dirty="0" smtClean="0">
                <a:latin typeface="Courier" charset="0"/>
                <a:ea typeface="Courier" charset="0"/>
                <a:cs typeface="Courier" charset="0"/>
              </a:rPr>
              <a:t>121.5644722)</a:t>
            </a:r>
          </a:p>
          <a:p>
            <a:r>
              <a:rPr lang="zh-TW" altLang="en-US" dirty="0" smtClean="0">
                <a:latin typeface="Courier" charset="0"/>
                <a:ea typeface="Courier" charset="0"/>
                <a:cs typeface="Courier" charset="0"/>
              </a:rPr>
              <a:t>時區</a:t>
            </a:r>
            <a:r>
              <a:rPr lang="en-US" altLang="zh-TW" dirty="0" smtClean="0">
                <a:latin typeface="Courier" charset="0"/>
                <a:ea typeface="Courier" charset="0"/>
                <a:cs typeface="Courier" charset="0"/>
              </a:rPr>
              <a:t>: Asia/Taipei</a:t>
            </a:r>
          </a:p>
          <a:p>
            <a:r>
              <a:rPr lang="zh-TW" altLang="en-US" dirty="0" smtClean="0">
                <a:latin typeface="Courier" charset="0"/>
                <a:ea typeface="Courier" charset="0"/>
                <a:cs typeface="Courier" charset="0"/>
              </a:rPr>
              <a:t>天氣概況</a:t>
            </a:r>
            <a:r>
              <a:rPr lang="en-US" altLang="zh-TW" dirty="0" smtClean="0">
                <a:latin typeface="Courier" charset="0"/>
                <a:ea typeface="Courier" charset="0"/>
                <a:cs typeface="Courier" charset="0"/>
              </a:rPr>
              <a:t>:</a:t>
            </a:r>
            <a:r>
              <a:rPr lang="zh-TW" alt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altLang="zh-TW" dirty="0" smtClean="0">
                <a:latin typeface="Courier" charset="0"/>
                <a:ea typeface="Courier" charset="0"/>
                <a:cs typeface="Courier" charset="0"/>
              </a:rPr>
              <a:t>Partly Cloudy</a:t>
            </a:r>
          </a:p>
          <a:p>
            <a:r>
              <a:rPr lang="zh-TW" altLang="en-US" dirty="0" smtClean="0">
                <a:latin typeface="Courier" charset="0"/>
                <a:ea typeface="Courier" charset="0"/>
                <a:cs typeface="Courier" charset="0"/>
              </a:rPr>
              <a:t>溫度</a:t>
            </a:r>
            <a:r>
              <a:rPr lang="en-US" altLang="zh-TW" dirty="0" smtClean="0">
                <a:latin typeface="Courier" charset="0"/>
                <a:ea typeface="Courier" charset="0"/>
                <a:cs typeface="Courier" charset="0"/>
              </a:rPr>
              <a:t>: 16.47 °C</a:t>
            </a:r>
          </a:p>
          <a:p>
            <a:r>
              <a:rPr lang="zh-TW" altLang="en-US" dirty="0" smtClean="0">
                <a:latin typeface="Courier" charset="0"/>
                <a:ea typeface="Courier" charset="0"/>
                <a:cs typeface="Courier" charset="0"/>
              </a:rPr>
              <a:t>體感溫度</a:t>
            </a:r>
            <a:r>
              <a:rPr lang="en-US" altLang="zh-TW" dirty="0" smtClean="0">
                <a:latin typeface="Courier" charset="0"/>
                <a:ea typeface="Courier" charset="0"/>
                <a:cs typeface="Courier" charset="0"/>
              </a:rPr>
              <a:t>: 16.56 °C</a:t>
            </a:r>
            <a:endParaRPr kumimoji="1" lang="zh-TW" alt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29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利用第三方 </a:t>
            </a:r>
            <a:r>
              <a:rPr kumimoji="1" lang="en-US" altLang="zh-TW" dirty="0" smtClean="0"/>
              <a:t>API</a:t>
            </a:r>
            <a:r>
              <a:rPr kumimoji="1" lang="zh-TW" altLang="en-US" dirty="0" smtClean="0"/>
              <a:t> 服務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Google Geo API</a:t>
            </a:r>
          </a:p>
          <a:p>
            <a:pPr lvl="1"/>
            <a:r>
              <a:rPr lang="en-US" altLang="zh-TW" dirty="0"/>
              <a:t>E.g. </a:t>
            </a:r>
            <a:r>
              <a:rPr lang="en-US" altLang="zh-TW" dirty="0">
                <a:hlinkClick r:id="rId2"/>
              </a:rPr>
              <a:t>https://maps.googleapis.com/maps/api/geocode/json?address=Taipe101</a:t>
            </a:r>
            <a:endParaRPr lang="en-US" altLang="zh-TW" dirty="0"/>
          </a:p>
          <a:p>
            <a:endParaRPr lang="en-US" altLang="zh-TW" dirty="0" smtClean="0">
              <a:hlinkClick r:id="rId3"/>
            </a:endParaRPr>
          </a:p>
          <a:p>
            <a:r>
              <a:rPr lang="en-US" altLang="zh-TW" dirty="0" smtClean="0">
                <a:hlinkClick r:id="rId3"/>
              </a:rPr>
              <a:t>Weather </a:t>
            </a:r>
            <a:r>
              <a:rPr lang="en-US" altLang="zh-TW" dirty="0">
                <a:hlinkClick r:id="rId3"/>
              </a:rPr>
              <a:t>API: Dark Sky(forecast.io)</a:t>
            </a:r>
            <a:endParaRPr lang="en-US" altLang="zh-TW" dirty="0"/>
          </a:p>
          <a:p>
            <a:pPr lvl="1"/>
            <a:r>
              <a:rPr lang="en-US" altLang="zh-TW" dirty="0">
                <a:hlinkClick r:id="rId4"/>
              </a:rPr>
              <a:t>Dark Sky API - Developer</a:t>
            </a:r>
            <a:endParaRPr lang="en-US" altLang="zh-TW" dirty="0"/>
          </a:p>
          <a:p>
            <a:pPr lvl="1"/>
            <a:r>
              <a:rPr lang="en-US" altLang="zh-TW" dirty="0"/>
              <a:t>E.g. </a:t>
            </a:r>
            <a:r>
              <a:rPr lang="en-US" altLang="zh-TW" dirty="0">
                <a:hlinkClick r:id="rId5" invalidUrl="https://api.darksky.net/forecast/{your-forecast-api-access-code}/37.8267,-122.4233"/>
              </a:rPr>
              <a:t>https://api.darksky.net/forecast/{your-forecast-api-access-code}/37.8267,-122.4233</a:t>
            </a:r>
            <a:endParaRPr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582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Developing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Keynote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 </a:t>
            </a:r>
            <a:r>
              <a:rPr lang="en-US" altLang="zh-TW" dirty="0" smtClean="0"/>
              <a:t>Parsing </a:t>
            </a:r>
            <a:r>
              <a:rPr lang="en-US" altLang="zh-TW" dirty="0"/>
              <a:t>command arguments</a:t>
            </a:r>
            <a:endParaRPr kumimoji="1" lang="en-US" altLang="zh-TW" dirty="0" smtClean="0"/>
          </a:p>
          <a:p>
            <a:pPr lvl="1"/>
            <a:r>
              <a:rPr kumimoji="1" lang="en-US" altLang="zh-TW" dirty="0" err="1" smtClean="0"/>
              <a:t>process.argv</a:t>
            </a:r>
            <a:endParaRPr kumimoji="1" lang="en-US" altLang="zh-TW" dirty="0"/>
          </a:p>
          <a:p>
            <a:pPr lvl="1"/>
            <a:r>
              <a:rPr kumimoji="1" lang="en-US" altLang="zh-TW" dirty="0" smtClean="0"/>
              <a:t>Module: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yarn</a:t>
            </a:r>
          </a:p>
          <a:p>
            <a:endParaRPr kumimoji="1" lang="en-US" altLang="zh-TW" dirty="0" smtClean="0"/>
          </a:p>
          <a:p>
            <a:r>
              <a:rPr kumimoji="1" lang="en-US" altLang="zh-TW" dirty="0" smtClean="0"/>
              <a:t>2.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Make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HTTP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calls</a:t>
            </a:r>
          </a:p>
          <a:p>
            <a:pPr lvl="1"/>
            <a:r>
              <a:rPr kumimoji="1" lang="en-US" altLang="zh-TW" dirty="0" smtClean="0"/>
              <a:t>Module: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request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6528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Web</a:t>
            </a:r>
            <a:r>
              <a:rPr kumimoji="1" lang="zh-TW" altLang="en-US" dirty="0"/>
              <a:t> </a:t>
            </a:r>
            <a:r>
              <a:rPr kumimoji="1" lang="en-US" altLang="zh-TW" dirty="0"/>
              <a:t>API</a:t>
            </a:r>
            <a:r>
              <a:rPr kumimoji="1" lang="zh-TW" altLang="en-US" dirty="0"/>
              <a:t> 類型</a:t>
            </a:r>
            <a:r>
              <a:rPr kumimoji="1" lang="zh-TW" altLang="en-US" dirty="0" smtClean="0"/>
              <a:t>專題實作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賣場商品 </a:t>
            </a:r>
            <a:r>
              <a:rPr kumimoji="1" lang="en-US" altLang="zh-TW" dirty="0"/>
              <a:t>RESTful</a:t>
            </a:r>
            <a:r>
              <a:rPr kumimoji="1" lang="zh-TW" altLang="en-US" dirty="0"/>
              <a:t> </a:t>
            </a:r>
            <a:r>
              <a:rPr kumimoji="1" lang="en-US" altLang="zh-TW" dirty="0" smtClean="0"/>
              <a:t>API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(Express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&amp;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MongoDB)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597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需求規格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GET </a:t>
            </a:r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localhost:3000/Products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GET </a:t>
            </a:r>
            <a:r>
              <a:rPr lang="en-US" altLang="zh-TW" dirty="0">
                <a:hlinkClick r:id="rId3" invalidUrl="http://localhost:3000/Products/{id}"/>
              </a:rPr>
              <a:t>http://</a:t>
            </a:r>
            <a:r>
              <a:rPr lang="en-US" altLang="zh-TW" dirty="0" smtClean="0">
                <a:hlinkClick r:id="rId4" invalidUrl="http://localhost:3000/Products/{id}"/>
              </a:rPr>
              <a:t>localhost:3000/</a:t>
            </a:r>
            <a:r>
              <a:rPr lang="en-US" altLang="zh-TW" dirty="0">
                <a:hlinkClick r:id="rId5" invalidUrl="http://localhost:3000/Products/{id}"/>
              </a:rPr>
              <a:t>Products</a:t>
            </a:r>
            <a:r>
              <a:rPr lang="en-US" altLang="zh-TW" dirty="0" smtClean="0">
                <a:hlinkClick r:id="rId6" invalidUrl="http://localhost:3000/Products/{id}"/>
              </a:rPr>
              <a:t>/{id}</a:t>
            </a:r>
            <a:endParaRPr lang="en-US" altLang="zh-TW" dirty="0" smtClean="0"/>
          </a:p>
          <a:p>
            <a:pPr lvl="1"/>
            <a:r>
              <a:rPr lang="en-US" altLang="zh-TW" dirty="0"/>
              <a:t>E</a:t>
            </a:r>
            <a:r>
              <a:rPr lang="en-US" altLang="zh-TW" dirty="0" smtClean="0"/>
              <a:t>.g., /Products/5a3bdcf43b46d63b477f9105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smtClean="0"/>
              <a:t>POST </a:t>
            </a:r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localhost:3000/Products</a:t>
            </a:r>
            <a:r>
              <a:rPr lang="zh-TW" altLang="en-US" dirty="0" smtClean="0"/>
              <a:t> </a:t>
            </a:r>
            <a:r>
              <a:rPr lang="en-US" altLang="zh-TW" dirty="0"/>
              <a:t>w/ body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DELETE </a:t>
            </a:r>
            <a:r>
              <a:rPr lang="en-US" altLang="zh-TW" dirty="0">
                <a:hlinkClick r:id="rId7" invalidUrl="http://localhost:3000/Products/{id}"/>
              </a:rPr>
              <a:t>http://</a:t>
            </a:r>
            <a:r>
              <a:rPr lang="en-US" altLang="zh-TW" dirty="0" smtClean="0">
                <a:hlinkClick r:id="rId8" invalidUrl="http://localhost:3000/Products/{id}"/>
              </a:rPr>
              <a:t>localhost:3000/Products/{</a:t>
            </a:r>
            <a:r>
              <a:rPr lang="en-US" altLang="zh-TW" dirty="0" smtClean="0">
                <a:hlinkClick r:id="rId9" invalidUrl="http://localhost:3000/Products/{id}"/>
              </a:rPr>
              <a:t>id}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smtClean="0"/>
              <a:t>PATCH </a:t>
            </a:r>
            <a:r>
              <a:rPr lang="en-US" altLang="zh-TW" dirty="0">
                <a:hlinkClick r:id="rId10" invalidUrl="http://localhost:3000/Products/{id}"/>
              </a:rPr>
              <a:t>http</a:t>
            </a:r>
            <a:r>
              <a:rPr lang="en-US" altLang="zh-TW" dirty="0" smtClean="0">
                <a:hlinkClick r:id="rId11" invalidUrl="http://localhost:3000/Products/{id}"/>
              </a:rPr>
              <a:t>://localhost:3000/</a:t>
            </a:r>
            <a:r>
              <a:rPr lang="en-US" altLang="zh-TW" dirty="0">
                <a:hlinkClick r:id="rId12" invalidUrl="http://localhost:3000/Products/{id}"/>
              </a:rPr>
              <a:t>Products</a:t>
            </a:r>
            <a:r>
              <a:rPr lang="en-US" altLang="zh-TW" dirty="0" smtClean="0">
                <a:hlinkClick r:id="rId13" invalidUrl="http://localhost:3000/Products/{id}"/>
              </a:rPr>
              <a:t>/{id}</a:t>
            </a:r>
            <a:r>
              <a:rPr lang="en-US" altLang="zh-TW" dirty="0" smtClean="0"/>
              <a:t> </a:t>
            </a:r>
            <a:r>
              <a:rPr lang="en-US" altLang="zh-TW" dirty="0"/>
              <a:t>w/ </a:t>
            </a:r>
            <a:r>
              <a:rPr lang="en-US" altLang="zh-TW" dirty="0" smtClean="0"/>
              <a:t>body</a:t>
            </a:r>
          </a:p>
          <a:p>
            <a:pPr marL="742950" lvl="2" indent="-342900"/>
            <a:r>
              <a:rPr lang="en-US" altLang="zh-TW" dirty="0"/>
              <a:t>E.g., {”Description": "With iPhone X, the device is the display. " }</a:t>
            </a:r>
          </a:p>
          <a:p>
            <a:endParaRPr lang="en-US" altLang="zh-TW" dirty="0"/>
          </a:p>
          <a:p>
            <a:endParaRPr kumimoji="1" lang="en-US" altLang="zh-TW" dirty="0" smtClean="0"/>
          </a:p>
          <a:p>
            <a:endParaRPr kumimoji="1" lang="zh-TW" altLang="en-US" dirty="0"/>
          </a:p>
        </p:txBody>
      </p:sp>
      <p:sp>
        <p:nvSpPr>
          <p:cNvPr id="4" name="摺角紙張 3"/>
          <p:cNvSpPr/>
          <p:nvPr/>
        </p:nvSpPr>
        <p:spPr>
          <a:xfrm>
            <a:off x="5185317" y="62050"/>
            <a:ext cx="6646127" cy="1425163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en-US" altLang="zh-TW" sz="1400" dirty="0" smtClean="0">
                <a:latin typeface="Courier" charset="0"/>
                <a:ea typeface="Courier" charset="0"/>
                <a:cs typeface="Courier" charset="0"/>
              </a:rPr>
              <a:t>{</a:t>
            </a:r>
          </a:p>
          <a:p>
            <a:r>
              <a:rPr kumimoji="1" lang="zh-TW" altLang="en-US" sz="14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kumimoji="1" lang="en-US" altLang="zh-TW" sz="1400" dirty="0" smtClean="0">
                <a:latin typeface="Courier" charset="0"/>
                <a:ea typeface="Courier" charset="0"/>
                <a:cs typeface="Courier" charset="0"/>
              </a:rPr>
              <a:t>“name”:</a:t>
            </a:r>
            <a:r>
              <a:rPr kumimoji="1" lang="zh-TW" altLang="en-US" sz="1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TW" sz="1400" dirty="0" smtClean="0">
                <a:latin typeface="Courier" charset="0"/>
                <a:ea typeface="Courier" charset="0"/>
                <a:cs typeface="Courier" charset="0"/>
              </a:rPr>
              <a:t>“iPhone</a:t>
            </a:r>
            <a:r>
              <a:rPr kumimoji="1" lang="zh-TW" altLang="en-US" sz="1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TW" sz="1400" dirty="0" smtClean="0">
                <a:latin typeface="Courier" charset="0"/>
                <a:ea typeface="Courier" charset="0"/>
                <a:cs typeface="Courier" charset="0"/>
              </a:rPr>
              <a:t>X”,</a:t>
            </a:r>
          </a:p>
          <a:p>
            <a:r>
              <a:rPr kumimoji="1" lang="zh-TW" altLang="en-US" sz="14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kumimoji="1" lang="en-US" altLang="zh-TW" sz="1400" dirty="0" smtClean="0">
                <a:latin typeface="Courier" charset="0"/>
                <a:ea typeface="Courier" charset="0"/>
                <a:cs typeface="Courier" charset="0"/>
              </a:rPr>
              <a:t>“Description”:</a:t>
            </a:r>
            <a:r>
              <a:rPr kumimoji="1" lang="zh-TW" altLang="en-US" sz="1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TW" sz="1400" dirty="0" smtClean="0">
                <a:latin typeface="Courier" charset="0"/>
                <a:ea typeface="Courier" charset="0"/>
                <a:cs typeface="Courier" charset="0"/>
              </a:rPr>
              <a:t>“A revolution in recognition</a:t>
            </a:r>
            <a:r>
              <a:rPr kumimoji="1" lang="zh-TW" altLang="en-US" sz="1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TW" sz="1400" dirty="0" smtClean="0">
                <a:latin typeface="Courier" charset="0"/>
                <a:ea typeface="Courier" charset="0"/>
                <a:cs typeface="Courier" charset="0"/>
              </a:rPr>
              <a:t>- Face</a:t>
            </a:r>
            <a:r>
              <a:rPr kumimoji="1" lang="zh-TW" altLang="en-US" sz="1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TW" sz="1400" dirty="0" smtClean="0">
                <a:latin typeface="Courier" charset="0"/>
                <a:ea typeface="Courier" charset="0"/>
                <a:cs typeface="Courier" charset="0"/>
              </a:rPr>
              <a:t>ID.”,</a:t>
            </a:r>
          </a:p>
          <a:p>
            <a:r>
              <a:rPr kumimoji="1" lang="zh-TW" altLang="en-US" sz="14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kumimoji="1" lang="en-US" altLang="zh-TW" sz="1400" dirty="0" smtClean="0">
                <a:latin typeface="Courier" charset="0"/>
                <a:ea typeface="Courier" charset="0"/>
                <a:cs typeface="Courier" charset="0"/>
              </a:rPr>
              <a:t>“price”:</a:t>
            </a:r>
            <a:r>
              <a:rPr kumimoji="1" lang="zh-TW" altLang="en-US" sz="1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TW" sz="1400" dirty="0" smtClean="0">
                <a:latin typeface="Courier" charset="0"/>
                <a:ea typeface="Courier" charset="0"/>
                <a:cs typeface="Courier" charset="0"/>
              </a:rPr>
              <a:t>31999,</a:t>
            </a:r>
          </a:p>
          <a:p>
            <a:r>
              <a:rPr kumimoji="1" lang="zh-TW" altLang="en-US" sz="14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kumimoji="1" lang="en-US" altLang="zh-TW" sz="1400" dirty="0" smtClean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kumimoji="1" lang="en-US" altLang="zh-TW" sz="1400" dirty="0" err="1" smtClean="0">
                <a:latin typeface="Courier" charset="0"/>
                <a:ea typeface="Courier" charset="0"/>
                <a:cs typeface="Courier" charset="0"/>
              </a:rPr>
              <a:t>isSoldOut</a:t>
            </a:r>
            <a:r>
              <a:rPr kumimoji="1" lang="en-US" altLang="zh-TW" sz="1400" dirty="0" smtClean="0">
                <a:latin typeface="Courier" charset="0"/>
                <a:ea typeface="Courier" charset="0"/>
                <a:cs typeface="Courier" charset="0"/>
              </a:rPr>
              <a:t>”:</a:t>
            </a:r>
            <a:r>
              <a:rPr kumimoji="1" lang="zh-TW" altLang="en-US" sz="1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kumimoji="1" lang="en-US" altLang="zh-TW" sz="1400" dirty="0" smtClean="0">
                <a:latin typeface="Courier" charset="0"/>
                <a:ea typeface="Courier" charset="0"/>
                <a:cs typeface="Courier" charset="0"/>
              </a:rPr>
              <a:t>true</a:t>
            </a:r>
          </a:p>
          <a:p>
            <a:r>
              <a:rPr kumimoji="1" lang="en-US" altLang="zh-TW" sz="14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kumimoji="1" lang="zh-TW" altLang="en-US" sz="1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93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Developing</a:t>
            </a:r>
            <a:r>
              <a:rPr kumimoji="1" lang="zh-TW" altLang="en-US" dirty="0"/>
              <a:t> </a:t>
            </a:r>
            <a:r>
              <a:rPr kumimoji="1" lang="en-US" altLang="zh-TW" dirty="0"/>
              <a:t>Keynote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1.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Web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Service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(HTTP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APIs)</a:t>
            </a:r>
          </a:p>
          <a:p>
            <a:pPr lvl="1"/>
            <a:r>
              <a:rPr kumimoji="1" lang="en-US" altLang="zh-TW" dirty="0" smtClean="0"/>
              <a:t>Module: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http</a:t>
            </a:r>
          </a:p>
          <a:p>
            <a:pPr lvl="1"/>
            <a:r>
              <a:rPr kumimoji="1" lang="en-US" altLang="zh-TW" dirty="0" smtClean="0"/>
              <a:t>Framework: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Express</a:t>
            </a:r>
          </a:p>
          <a:p>
            <a:endParaRPr kumimoji="1" lang="en-US" altLang="zh-TW" dirty="0" smtClean="0"/>
          </a:p>
          <a:p>
            <a:r>
              <a:rPr kumimoji="1" lang="en-US" altLang="zh-TW" dirty="0" smtClean="0"/>
              <a:t>2.</a:t>
            </a:r>
            <a:r>
              <a:rPr kumimoji="1" lang="zh-TW" altLang="en-US" dirty="0" smtClean="0"/>
              <a:t> </a:t>
            </a:r>
            <a:r>
              <a:rPr kumimoji="1" lang="en-US" altLang="zh-TW" dirty="0"/>
              <a:t>Persistent </a:t>
            </a:r>
            <a:r>
              <a:rPr kumimoji="1" lang="en-US" altLang="zh-TW" dirty="0" smtClean="0"/>
              <a:t>Data</a:t>
            </a:r>
            <a:endParaRPr kumimoji="1" lang="en-US" altLang="zh-TW" dirty="0"/>
          </a:p>
          <a:p>
            <a:pPr lvl="1"/>
            <a:r>
              <a:rPr kumimoji="1" lang="en-US" altLang="zh-TW" dirty="0" smtClean="0"/>
              <a:t>DB: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MongoDB</a:t>
            </a:r>
          </a:p>
          <a:p>
            <a:pPr lvl="1"/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2049" y="3000414"/>
            <a:ext cx="3032202" cy="20214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793" y="667122"/>
            <a:ext cx="3202258" cy="14825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571" y="4975739"/>
            <a:ext cx="2961034" cy="14805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9271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MongoDB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-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Installation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smtClean="0"/>
              <a:t>On Mac</a:t>
            </a:r>
            <a:r>
              <a:rPr kumimoji="1" lang="en-US" altLang="zh-TW" dirty="0"/>
              <a:t>:</a:t>
            </a:r>
            <a:endParaRPr kumimoji="1" lang="en-US" altLang="zh-TW" dirty="0" smtClean="0"/>
          </a:p>
          <a:p>
            <a:pPr lvl="1"/>
            <a:r>
              <a:rPr kumimoji="1" lang="zh-TW" altLang="en-US" dirty="0" smtClean="0"/>
              <a:t>參考</a:t>
            </a:r>
            <a:r>
              <a:rPr kumimoji="1" lang="en-US" altLang="zh-TW" dirty="0"/>
              <a:t>: </a:t>
            </a:r>
            <a:r>
              <a:rPr kumimoji="1" lang="en-US" altLang="zh-TW" dirty="0">
                <a:hlinkClick r:id="rId2"/>
              </a:rPr>
              <a:t>Install MongoDB Community Edition on </a:t>
            </a:r>
            <a:r>
              <a:rPr kumimoji="1" lang="en-US" altLang="zh-TW" dirty="0" err="1" smtClean="0">
                <a:hlinkClick r:id="rId2"/>
              </a:rPr>
              <a:t>macOS</a:t>
            </a:r>
            <a:endParaRPr kumimoji="1" lang="en-US" altLang="zh-TW" dirty="0"/>
          </a:p>
          <a:p>
            <a:pPr lvl="1"/>
            <a:r>
              <a:rPr lang="en-US" altLang="zh-TW" dirty="0" smtClean="0"/>
              <a:t>$ </a:t>
            </a:r>
            <a:r>
              <a:rPr lang="en-US" altLang="zh-TW" dirty="0"/>
              <a:t>brew update</a:t>
            </a:r>
          </a:p>
          <a:p>
            <a:pPr lvl="1"/>
            <a:r>
              <a:rPr lang="en-US" altLang="zh-TW" dirty="0" smtClean="0"/>
              <a:t>$</a:t>
            </a:r>
            <a:r>
              <a:rPr lang="en-US" altLang="zh-TW" dirty="0"/>
              <a:t> brew install </a:t>
            </a:r>
            <a:r>
              <a:rPr lang="en-US" altLang="zh-TW" dirty="0" err="1"/>
              <a:t>mongodb</a:t>
            </a:r>
            <a:r>
              <a:rPr lang="en-US" altLang="zh-TW" dirty="0"/>
              <a:t> </a:t>
            </a:r>
          </a:p>
          <a:p>
            <a:pPr lvl="1"/>
            <a:endParaRPr kumimoji="1" lang="en-US" altLang="zh-TW" dirty="0"/>
          </a:p>
          <a:p>
            <a:r>
              <a:rPr kumimoji="1" lang="en-US" altLang="zh-TW" dirty="0" smtClean="0"/>
              <a:t>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Windows:</a:t>
            </a:r>
          </a:p>
          <a:p>
            <a:pPr lvl="1"/>
            <a:r>
              <a:rPr kumimoji="1" lang="zh-TW" altLang="en-US" dirty="0" smtClean="0"/>
              <a:t>參考</a:t>
            </a:r>
            <a:r>
              <a:rPr kumimoji="1" lang="en-US" altLang="zh-TW" dirty="0"/>
              <a:t>: </a:t>
            </a:r>
            <a:r>
              <a:rPr kumimoji="1" lang="en-US" altLang="zh-TW" dirty="0">
                <a:hlinkClick r:id="rId3"/>
              </a:rPr>
              <a:t>Install MongoDB Community Edition on </a:t>
            </a:r>
            <a:r>
              <a:rPr kumimoji="1" lang="en-US" altLang="zh-TW" dirty="0" smtClean="0">
                <a:hlinkClick r:id="rId3"/>
              </a:rPr>
              <a:t>Windows</a:t>
            </a:r>
            <a:endParaRPr kumimoji="1" lang="en-US" altLang="zh-TW" dirty="0" smtClean="0"/>
          </a:p>
          <a:p>
            <a:pPr lvl="1"/>
            <a:endParaRPr kumimoji="1"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4017" y="466455"/>
            <a:ext cx="3460595" cy="94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66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MongoDB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-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Running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Step </a:t>
            </a:r>
            <a:r>
              <a:rPr lang="en-US" altLang="zh-TW" dirty="0"/>
              <a:t>1: </a:t>
            </a:r>
            <a:r>
              <a:rPr lang="en-US" altLang="zh-TW" dirty="0" smtClean="0"/>
              <a:t>Create </a:t>
            </a:r>
            <a:r>
              <a:rPr lang="en-US" altLang="zh-TW" dirty="0"/>
              <a:t>a folder for </a:t>
            </a:r>
            <a:r>
              <a:rPr lang="en-US" altLang="zh-TW" dirty="0" err="1" smtClean="0"/>
              <a:t>dbpath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MongoDB</a:t>
            </a:r>
            <a:r>
              <a:rPr lang="zh-TW" altLang="en-US" dirty="0" smtClean="0"/>
              <a:t> 的 </a:t>
            </a:r>
            <a:r>
              <a:rPr lang="en-US" altLang="zh-TW" dirty="0" smtClean="0"/>
              <a:t>DB</a:t>
            </a:r>
            <a:r>
              <a:rPr lang="zh-TW" altLang="en-US" dirty="0" smtClean="0"/>
              <a:t> 資料會</a:t>
            </a:r>
            <a:r>
              <a:rPr lang="zh-TW" altLang="en-US" dirty="0"/>
              <a:t>放</a:t>
            </a:r>
            <a:r>
              <a:rPr lang="zh-TW" altLang="en-US" dirty="0" smtClean="0"/>
              <a:t>這</a:t>
            </a:r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Step2</a:t>
            </a:r>
            <a:r>
              <a:rPr lang="en-US" altLang="zh-TW" dirty="0"/>
              <a:t>: </a:t>
            </a:r>
            <a:r>
              <a:rPr lang="zh-TW" altLang="en-US" dirty="0" smtClean="0"/>
              <a:t>啟動 </a:t>
            </a:r>
            <a:r>
              <a:rPr lang="en-US" altLang="zh-TW" dirty="0"/>
              <a:t>M</a:t>
            </a:r>
            <a:r>
              <a:rPr lang="en-US" altLang="zh-TW" dirty="0" smtClean="0"/>
              <a:t>ongoDB Server</a:t>
            </a:r>
            <a:r>
              <a:rPr lang="zh-TW" altLang="en-US" dirty="0" smtClean="0"/>
              <a:t> 服務</a:t>
            </a:r>
            <a:r>
              <a:rPr lang="zh-TW" altLang="en-US" dirty="0"/>
              <a:t>，並指定</a:t>
            </a:r>
            <a:r>
              <a:rPr lang="en-US" altLang="zh-TW" dirty="0"/>
              <a:t> data directory</a:t>
            </a:r>
          </a:p>
          <a:p>
            <a:pPr lvl="1"/>
            <a:r>
              <a:rPr lang="en-US" altLang="zh-TW" dirty="0" smtClean="0"/>
              <a:t>$ </a:t>
            </a:r>
            <a:r>
              <a:rPr lang="en-US" altLang="zh-TW" dirty="0" err="1"/>
              <a:t>mongod</a:t>
            </a:r>
            <a:r>
              <a:rPr lang="en-US" altLang="zh-TW" dirty="0"/>
              <a:t> </a:t>
            </a:r>
            <a:r>
              <a:rPr lang="en-US" altLang="zh-TW" dirty="0" smtClean="0"/>
              <a:t>--</a:t>
            </a:r>
            <a:r>
              <a:rPr lang="en-US" altLang="zh-TW" dirty="0" err="1" smtClean="0"/>
              <a:t>dbpath</a:t>
            </a:r>
            <a:r>
              <a:rPr lang="en-US" altLang="zh-TW" dirty="0" smtClean="0"/>
              <a:t> </a:t>
            </a:r>
            <a:r>
              <a:rPr lang="en-US" altLang="zh-TW" dirty="0"/>
              <a:t>&lt;data directory&gt;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881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開發工具：</a:t>
            </a:r>
            <a:r>
              <a:rPr kumimoji="1" lang="en-US" altLang="zh-TW" dirty="0" err="1" smtClean="0"/>
              <a:t>VSCode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7043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MongoDB</a:t>
            </a:r>
            <a:r>
              <a:rPr kumimoji="1" lang="mr-IN" altLang="zh-TW" dirty="0" smtClean="0"/>
              <a:t>–</a:t>
            </a:r>
            <a:r>
              <a:rPr kumimoji="1" lang="en-US" altLang="zh-TW" dirty="0" smtClean="0"/>
              <a:t>Testing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(via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Mongo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Shell)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Mongo Shell</a:t>
            </a:r>
          </a:p>
          <a:p>
            <a:pPr lvl="1"/>
            <a:r>
              <a:rPr lang="zh-TW" altLang="en-US" dirty="0" smtClean="0"/>
              <a:t>用一種 </a:t>
            </a:r>
            <a:r>
              <a:rPr lang="en-US" altLang="zh-TW" dirty="0" smtClean="0"/>
              <a:t>JavaScript Shell</a:t>
            </a:r>
            <a:r>
              <a:rPr lang="zh-TW" altLang="en-US" dirty="0" smtClean="0"/>
              <a:t> 作為</a:t>
            </a:r>
            <a:r>
              <a:rPr lang="zh-TW" altLang="en-US" dirty="0"/>
              <a:t>溝通語言</a:t>
            </a:r>
            <a:r>
              <a:rPr lang="en-US" altLang="zh-TW" dirty="0"/>
              <a:t> </a:t>
            </a:r>
          </a:p>
          <a:p>
            <a:endParaRPr lang="en-US" altLang="zh-TW" dirty="0"/>
          </a:p>
          <a:p>
            <a:r>
              <a:rPr lang="en-US" altLang="zh-TW" dirty="0" smtClean="0"/>
              <a:t>Step </a:t>
            </a:r>
            <a:r>
              <a:rPr lang="en-US" altLang="zh-TW" dirty="0"/>
              <a:t>1: </a:t>
            </a:r>
            <a:r>
              <a:rPr lang="en-US" altLang="zh-TW" dirty="0" smtClean="0"/>
              <a:t>Enter </a:t>
            </a:r>
            <a:r>
              <a:rPr lang="en-US" altLang="zh-TW" dirty="0"/>
              <a:t>mongo shell </a:t>
            </a:r>
            <a:endParaRPr lang="en-US" altLang="zh-TW" dirty="0" smtClean="0"/>
          </a:p>
          <a:p>
            <a:pPr lvl="1"/>
            <a:r>
              <a:rPr lang="en-US" altLang="zh-TW" dirty="0"/>
              <a:t>$</a:t>
            </a:r>
            <a:r>
              <a:rPr lang="en-US" altLang="zh-TW" dirty="0" smtClean="0"/>
              <a:t> </a:t>
            </a:r>
            <a:r>
              <a:rPr lang="en-US" altLang="zh-TW" dirty="0"/>
              <a:t>mongo</a:t>
            </a:r>
            <a:endParaRPr lang="zh-TW" altLang="zh-TW" dirty="0"/>
          </a:p>
          <a:p>
            <a:endParaRPr lang="en-US" altLang="zh-TW" dirty="0"/>
          </a:p>
          <a:p>
            <a:r>
              <a:rPr lang="en-US" altLang="zh-TW" dirty="0" smtClean="0"/>
              <a:t>Step2:</a:t>
            </a:r>
            <a:r>
              <a:rPr lang="zh-TW" altLang="en-US" dirty="0" smtClean="0"/>
              <a:t> </a:t>
            </a:r>
            <a:r>
              <a:rPr lang="zh-TW" altLang="zh-TW" dirty="0" smtClean="0"/>
              <a:t>建立</a:t>
            </a:r>
            <a:r>
              <a:rPr lang="zh-TW" altLang="zh-TW" dirty="0"/>
              <a:t>一筆資料</a:t>
            </a:r>
          </a:p>
          <a:p>
            <a:pPr lvl="1"/>
            <a:r>
              <a:rPr lang="en-US" altLang="zh-TW" dirty="0" smtClean="0"/>
              <a:t>$&gt; </a:t>
            </a:r>
            <a:r>
              <a:rPr lang="en-US" altLang="zh-TW" dirty="0" err="1" smtClean="0"/>
              <a:t>db.Products.insert</a:t>
            </a:r>
            <a:r>
              <a:rPr lang="en-US" altLang="zh-TW" dirty="0"/>
              <a:t>({</a:t>
            </a:r>
            <a:r>
              <a:rPr lang="en-US" altLang="zh-TW" dirty="0" err="1"/>
              <a:t>text:”this</a:t>
            </a:r>
            <a:r>
              <a:rPr lang="en-US" altLang="zh-TW" dirty="0"/>
              <a:t> is my first mongo record”})</a:t>
            </a:r>
            <a:endParaRPr lang="zh-TW" altLang="zh-TW" dirty="0"/>
          </a:p>
          <a:p>
            <a:pPr lvl="1"/>
            <a:r>
              <a:rPr lang="en-US" altLang="zh-TW" dirty="0" smtClean="0"/>
              <a:t>$&gt; db.</a:t>
            </a:r>
            <a:r>
              <a:rPr lang="en-US" altLang="zh-TW" dirty="0"/>
              <a:t> </a:t>
            </a:r>
            <a:r>
              <a:rPr lang="en-US" altLang="zh-TW" dirty="0" err="1"/>
              <a:t>Products</a:t>
            </a:r>
            <a:r>
              <a:rPr lang="en-US" altLang="zh-TW" dirty="0" err="1" smtClean="0"/>
              <a:t>.find</a:t>
            </a:r>
            <a:r>
              <a:rPr lang="en-US" altLang="zh-TW" dirty="0"/>
              <a:t>()</a:t>
            </a:r>
            <a:endParaRPr lang="zh-TW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8996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MongoDB</a:t>
            </a:r>
            <a:r>
              <a:rPr kumimoji="1" lang="mr-IN" altLang="zh-TW" dirty="0" smtClean="0"/>
              <a:t>–</a:t>
            </a:r>
            <a:r>
              <a:rPr kumimoji="1" lang="en-US" altLang="zh-TW" dirty="0" smtClean="0"/>
              <a:t>Operating</a:t>
            </a:r>
            <a:r>
              <a:rPr kumimoji="1" lang="zh-TW" altLang="en-US" dirty="0" smtClean="0"/>
              <a:t> </a:t>
            </a:r>
            <a:r>
              <a:rPr kumimoji="1" lang="en-US" altLang="zh-TW" dirty="0"/>
              <a:t>(via</a:t>
            </a:r>
            <a:r>
              <a:rPr kumimoji="1" lang="zh-TW" altLang="en-US" dirty="0"/>
              <a:t> </a:t>
            </a:r>
            <a:r>
              <a:rPr kumimoji="1" lang="en-US" altLang="zh-TW" dirty="0" smtClean="0"/>
              <a:t>GUI)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Robo</a:t>
            </a:r>
            <a:r>
              <a:rPr kumimoji="1" lang="en-US" altLang="zh-TW" dirty="0"/>
              <a:t> 3T (MongoDB </a:t>
            </a:r>
            <a:r>
              <a:rPr kumimoji="1" lang="zh-TW" altLang="en-US" dirty="0"/>
              <a:t>的 </a:t>
            </a:r>
            <a:r>
              <a:rPr kumimoji="1" lang="en-US" altLang="zh-TW" dirty="0"/>
              <a:t>GUI </a:t>
            </a:r>
            <a:r>
              <a:rPr kumimoji="1" lang="zh-TW" altLang="en-US" dirty="0"/>
              <a:t>工具</a:t>
            </a:r>
            <a:r>
              <a:rPr kumimoji="1" lang="en-US" altLang="zh-TW" dirty="0"/>
              <a:t>)</a:t>
            </a:r>
          </a:p>
          <a:p>
            <a:pPr lvl="1"/>
            <a:r>
              <a:rPr kumimoji="1" lang="zh-TW" altLang="en-US" dirty="0"/>
              <a:t>官網下載安裝</a:t>
            </a:r>
            <a:r>
              <a:rPr kumimoji="1" lang="en-US" altLang="zh-TW" dirty="0"/>
              <a:t>: </a:t>
            </a:r>
            <a:r>
              <a:rPr kumimoji="1" lang="en-US" altLang="zh-TW" dirty="0">
                <a:hlinkClick r:id="rId2"/>
              </a:rPr>
              <a:t>https://robomongo.org/</a:t>
            </a:r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6300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Appendix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err="1"/>
              <a:t>VSCode</a:t>
            </a:r>
            <a:r>
              <a:rPr kumimoji="1" lang="zh-TW" altLang="en-US" dirty="0"/>
              <a:t> </a:t>
            </a:r>
            <a:r>
              <a:rPr kumimoji="1" lang="en-US" altLang="zh-TW" dirty="0"/>
              <a:t>Extensions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983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VSCode</a:t>
            </a:r>
            <a:r>
              <a:rPr kumimoji="1" lang="zh-TW" altLang="en-US" dirty="0"/>
              <a:t> </a:t>
            </a:r>
            <a:r>
              <a:rPr kumimoji="1" lang="en-US" altLang="zh-TW" dirty="0"/>
              <a:t>Extensions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Git</a:t>
            </a:r>
            <a:r>
              <a:rPr lang="en-US" altLang="zh-TW" dirty="0" smtClean="0"/>
              <a:t> History</a:t>
            </a:r>
          </a:p>
          <a:p>
            <a:pPr lvl="1"/>
            <a:r>
              <a:rPr lang="en-US" altLang="zh-TW" dirty="0" smtClean="0"/>
              <a:t>`$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git</a:t>
            </a:r>
            <a:r>
              <a:rPr lang="zh-TW" altLang="en-US" dirty="0" smtClean="0"/>
              <a:t> </a:t>
            </a:r>
            <a:r>
              <a:rPr lang="en-US" altLang="zh-TW" dirty="0" smtClean="0"/>
              <a:t>log`</a:t>
            </a:r>
          </a:p>
          <a:p>
            <a:r>
              <a:rPr lang="en-US" altLang="zh-TW" dirty="0" err="1" smtClean="0"/>
              <a:t>ESLint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Code</a:t>
            </a:r>
            <a:r>
              <a:rPr lang="zh-TW" altLang="en-US" dirty="0" smtClean="0"/>
              <a:t> </a:t>
            </a:r>
            <a:r>
              <a:rPr lang="en-US" altLang="zh-TW" dirty="0"/>
              <a:t>Q</a:t>
            </a:r>
            <a:r>
              <a:rPr lang="en-US" altLang="zh-TW" dirty="0" smtClean="0"/>
              <a:t>uality</a:t>
            </a:r>
            <a:endParaRPr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939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Thank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you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4794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it-IT" altLang="zh-TW" dirty="0"/>
              <a:t>Visual Studio Code (</a:t>
            </a:r>
            <a:r>
              <a:rPr kumimoji="1" lang="it-IT" altLang="zh-TW" dirty="0" err="1"/>
              <a:t>VSCode</a:t>
            </a:r>
            <a:r>
              <a:rPr kumimoji="1" lang="it-IT" altLang="zh-TW" dirty="0" smtClean="0"/>
              <a:t>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官網下載安裝</a:t>
            </a:r>
            <a:r>
              <a:rPr kumimoji="1" lang="en-US" altLang="zh-TW" dirty="0"/>
              <a:t>: </a:t>
            </a:r>
            <a:r>
              <a:rPr kumimoji="1" lang="en-US" altLang="zh-TW" dirty="0">
                <a:hlinkClick r:id="rId2"/>
              </a:rPr>
              <a:t>https://code.visualstudio.com</a:t>
            </a:r>
            <a:r>
              <a:rPr kumimoji="1" lang="en-US" altLang="zh-TW" dirty="0" smtClean="0">
                <a:hlinkClick r:id="rId2"/>
              </a:rPr>
              <a:t>/</a:t>
            </a:r>
            <a:endParaRPr kumimoji="1" lang="en-US" altLang="zh-TW" dirty="0" smtClean="0"/>
          </a:p>
          <a:p>
            <a:r>
              <a:rPr kumimoji="1" lang="en-US" altLang="zh-TW" dirty="0" smtClean="0"/>
              <a:t>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Mac: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`$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brew cask</a:t>
            </a:r>
            <a:r>
              <a:rPr kumimoji="1" lang="zh-TW" altLang="en-US" dirty="0" smtClean="0"/>
              <a:t> </a:t>
            </a:r>
            <a:r>
              <a:rPr kumimoji="1" lang="en-US" altLang="zh-TW" dirty="0"/>
              <a:t>visual-studio-code`</a:t>
            </a:r>
            <a:endParaRPr kumimoji="1" lang="en-US" altLang="zh-TW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特色：</a:t>
            </a:r>
            <a:endParaRPr kumimoji="1" lang="en-US" altLang="zh-TW" dirty="0"/>
          </a:p>
          <a:p>
            <a:endParaRPr kumimoji="1" lang="en-US" altLang="zh-TW" dirty="0" smtClean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pPr lvl="1"/>
            <a:r>
              <a:rPr kumimoji="1" lang="en-US" altLang="zh-TW" dirty="0" smtClean="0"/>
              <a:t>Open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source</a:t>
            </a:r>
            <a:r>
              <a:rPr kumimoji="1" lang="zh-TW" altLang="en-US" dirty="0" smtClean="0"/>
              <a:t>，社群活躍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Debugging</a:t>
            </a:r>
          </a:p>
          <a:p>
            <a:pPr lvl="1"/>
            <a:r>
              <a:rPr kumimoji="1" lang="zh-TW" altLang="en-US" dirty="0"/>
              <a:t>預設 </a:t>
            </a:r>
            <a:r>
              <a:rPr kumimoji="1" lang="en-US" altLang="zh-TW" dirty="0"/>
              <a:t>Terminal</a:t>
            </a:r>
            <a:r>
              <a:rPr kumimoji="1" lang="zh-TW" altLang="en-US" dirty="0"/>
              <a:t> 介面</a:t>
            </a:r>
            <a:r>
              <a:rPr kumimoji="1" lang="zh-TW" altLang="en-US" dirty="0" smtClean="0"/>
              <a:t>整合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190" y="3788976"/>
            <a:ext cx="8008583" cy="9911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2708" y="1016248"/>
            <a:ext cx="1457065" cy="159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6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Hello</a:t>
            </a:r>
            <a:r>
              <a:rPr kumimoji="1" lang="zh-TW" altLang="en-US" dirty="0" smtClean="0"/>
              <a:t> </a:t>
            </a:r>
            <a:r>
              <a:rPr kumimoji="1" lang="en-US" altLang="zh-TW" dirty="0" err="1" smtClean="0"/>
              <a:t>Node.js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err="1" smtClean="0"/>
              <a:t>Node.js</a:t>
            </a:r>
            <a:r>
              <a:rPr kumimoji="1" lang="zh-TW" altLang="en-US" dirty="0" smtClean="0"/>
              <a:t> 是什麼？為何學？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110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What’s</a:t>
            </a:r>
            <a:r>
              <a:rPr kumimoji="1" lang="zh-TW" altLang="en-US" dirty="0" smtClean="0"/>
              <a:t> </a:t>
            </a:r>
            <a:r>
              <a:rPr kumimoji="1" lang="en-US" altLang="zh-TW" dirty="0" err="1" smtClean="0"/>
              <a:t>Node.js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https://nodejs.org</a:t>
            </a:r>
            <a:r>
              <a:rPr kumimoji="1" lang="en-US" altLang="zh-TW" dirty="0" smtClean="0">
                <a:hlinkClick r:id="rId2"/>
              </a:rPr>
              <a:t>/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458" y="2107580"/>
            <a:ext cx="6536581" cy="455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8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What’s</a:t>
            </a:r>
            <a:r>
              <a:rPr kumimoji="1" lang="zh-TW" altLang="en-US" dirty="0"/>
              <a:t> </a:t>
            </a:r>
            <a:r>
              <a:rPr kumimoji="1" lang="en-US" altLang="zh-TW" dirty="0" smtClean="0"/>
              <a:t>&amp;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Why</a:t>
            </a:r>
            <a:r>
              <a:rPr kumimoji="1" lang="zh-TW" altLang="en-US" dirty="0" smtClean="0"/>
              <a:t> </a:t>
            </a:r>
            <a:r>
              <a:rPr kumimoji="1" lang="en-US" altLang="zh-TW" dirty="0" err="1" smtClean="0"/>
              <a:t>Node.js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err="1" smtClean="0"/>
              <a:t>Node.js</a:t>
            </a:r>
            <a:r>
              <a:rPr lang="zh-TW" altLang="en-US" dirty="0" smtClean="0"/>
              <a:t> 官</a:t>
            </a:r>
            <a:r>
              <a:rPr lang="zh-TW" altLang="en-US" dirty="0"/>
              <a:t>網首頁的三句</a:t>
            </a:r>
            <a:r>
              <a:rPr lang="zh-TW" altLang="en-US" dirty="0" smtClean="0"/>
              <a:t>簡介涵蓋了 </a:t>
            </a:r>
            <a:r>
              <a:rPr lang="en-US" altLang="zh-TW" dirty="0" err="1" smtClean="0"/>
              <a:t>Node.js</a:t>
            </a:r>
            <a:r>
              <a:rPr lang="zh-TW" altLang="en-US" dirty="0" smtClean="0"/>
              <a:t> 主要</a:t>
            </a:r>
            <a:r>
              <a:rPr lang="zh-TW" altLang="en-US" dirty="0"/>
              <a:t>特性和</a:t>
            </a:r>
            <a:r>
              <a:rPr lang="zh-TW" altLang="en-US" dirty="0" smtClean="0"/>
              <a:t>優點：</a:t>
            </a:r>
            <a:endParaRPr lang="zh-TW" altLang="en-US" dirty="0"/>
          </a:p>
          <a:p>
            <a:pPr lvl="1"/>
            <a:endParaRPr lang="en-US" altLang="zh-TW" dirty="0" smtClean="0"/>
          </a:p>
          <a:p>
            <a:r>
              <a:rPr lang="en-US" altLang="zh-TW" dirty="0" smtClean="0"/>
              <a:t>A </a:t>
            </a:r>
            <a:r>
              <a:rPr lang="en-US" altLang="zh-TW" dirty="0"/>
              <a:t>JavaScript runtime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built </a:t>
            </a:r>
            <a:r>
              <a:rPr lang="en-US" altLang="zh-TW" dirty="0"/>
              <a:t>on Chrome's V8 JavaScript </a:t>
            </a:r>
            <a:r>
              <a:rPr lang="en-US" altLang="zh-TW" dirty="0" smtClean="0"/>
              <a:t>engine</a:t>
            </a:r>
          </a:p>
          <a:p>
            <a:pPr lvl="1"/>
            <a:endParaRPr lang="en-US" altLang="zh-TW" dirty="0"/>
          </a:p>
          <a:p>
            <a:r>
              <a:rPr lang="en-US" altLang="zh-TW" dirty="0" smtClean="0"/>
              <a:t>Lightweight </a:t>
            </a:r>
            <a:r>
              <a:rPr lang="en-US" altLang="zh-TW" dirty="0"/>
              <a:t>and efficient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event-driven</a:t>
            </a:r>
          </a:p>
          <a:p>
            <a:pPr lvl="1"/>
            <a:r>
              <a:rPr lang="en-US" altLang="zh-TW" dirty="0" smtClean="0"/>
              <a:t>non-blocking </a:t>
            </a:r>
            <a:r>
              <a:rPr lang="en-US" altLang="zh-TW" dirty="0"/>
              <a:t>I/O </a:t>
            </a:r>
            <a:r>
              <a:rPr lang="en-US" altLang="zh-TW" dirty="0" smtClean="0"/>
              <a:t>model</a:t>
            </a:r>
            <a:r>
              <a:rPr lang="en-US" altLang="zh-TW" dirty="0"/>
              <a:t> 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/>
              <a:t>largest package </a:t>
            </a:r>
            <a:r>
              <a:rPr lang="en-US" altLang="zh-TW" dirty="0" smtClean="0"/>
              <a:t>ecosystem </a:t>
            </a:r>
            <a:r>
              <a:rPr lang="en-US" altLang="zh-TW" dirty="0"/>
              <a:t>of open source </a:t>
            </a:r>
            <a:r>
              <a:rPr lang="en-US" altLang="zh-TW" dirty="0" smtClean="0"/>
              <a:t>libraries</a:t>
            </a:r>
          </a:p>
          <a:p>
            <a:pPr lvl="1"/>
            <a:r>
              <a:rPr lang="en-US" altLang="zh-TW" dirty="0" err="1"/>
              <a:t>npm</a:t>
            </a:r>
            <a:r>
              <a:rPr lang="en-US" altLang="zh-TW" dirty="0"/>
              <a:t> 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Node.js</a:t>
            </a:r>
            <a:r>
              <a:rPr lang="en-US" altLang="zh-TW" dirty="0"/>
              <a:t>' package </a:t>
            </a:r>
            <a:r>
              <a:rPr lang="en-US" altLang="zh-TW" dirty="0" smtClean="0"/>
              <a:t>ecosystem</a:t>
            </a:r>
            <a:r>
              <a:rPr lang="en-US" altLang="zh-TW" dirty="0"/>
              <a:t>)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553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 smtClean="0"/>
              <a:t>Node.js</a:t>
            </a:r>
            <a:r>
              <a:rPr kumimoji="1" lang="zh-TW" altLang="en-US" dirty="0" smtClean="0"/>
              <a:t> 自我介紹之懶人包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我是一個可以讓 </a:t>
            </a:r>
            <a:r>
              <a:rPr kumimoji="1" lang="en-US" altLang="zh-TW" dirty="0" smtClean="0"/>
              <a:t>JavaScript</a:t>
            </a:r>
            <a:r>
              <a:rPr kumimoji="1" lang="zh-TW" altLang="en-US" dirty="0" smtClean="0"/>
              <a:t> 在 </a:t>
            </a:r>
            <a:r>
              <a:rPr kumimoji="1" lang="en-US" altLang="zh-TW" dirty="0" smtClean="0"/>
              <a:t>Browser</a:t>
            </a:r>
            <a:r>
              <a:rPr kumimoji="1" lang="zh-TW" altLang="en-US" dirty="0" smtClean="0"/>
              <a:t> 以外運行的環境</a:t>
            </a:r>
            <a:endParaRPr kumimoji="1" lang="en-US" altLang="zh-TW" dirty="0" smtClean="0"/>
          </a:p>
          <a:p>
            <a:endParaRPr kumimoji="1" lang="en-US" altLang="zh-TW" dirty="0"/>
          </a:p>
          <a:p>
            <a:r>
              <a:rPr kumimoji="1" lang="zh-TW" altLang="en-US" dirty="0" smtClean="0"/>
              <a:t>我的執行效能很好</a:t>
            </a:r>
            <a:endParaRPr kumimoji="1" lang="en-US" altLang="zh-TW" dirty="0" smtClean="0"/>
          </a:p>
          <a:p>
            <a:endParaRPr kumimoji="1" lang="en-US" altLang="zh-TW" dirty="0"/>
          </a:p>
          <a:p>
            <a:r>
              <a:rPr kumimoji="1" lang="zh-TW" altLang="en-US" dirty="0" smtClean="0"/>
              <a:t>我有世界上數一數二豐富的開源套件朋友圈</a:t>
            </a:r>
            <a:endParaRPr kumimoji="1" lang="en-US" altLang="zh-TW" dirty="0" smtClean="0"/>
          </a:p>
          <a:p>
            <a:endParaRPr kumimoji="1" lang="en-US" altLang="zh-TW" dirty="0"/>
          </a:p>
          <a:p>
            <a:r>
              <a:rPr kumimoji="1" lang="zh-TW" altLang="en-US" dirty="0" smtClean="0"/>
              <a:t>學一種語言，前後端通吃</a:t>
            </a:r>
            <a:endParaRPr kumimoji="1" lang="en-US" altLang="zh-TW" dirty="0" smtClean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912" y="4721500"/>
            <a:ext cx="2836114" cy="1734756"/>
          </a:xfrm>
          <a:prstGeom prst="rect">
            <a:avLst/>
          </a:prstGeom>
        </p:spPr>
      </p:pic>
      <p:sp>
        <p:nvSpPr>
          <p:cNvPr id="6" name="橢圓圖說文字 5"/>
          <p:cNvSpPr/>
          <p:nvPr/>
        </p:nvSpPr>
        <p:spPr>
          <a:xfrm>
            <a:off x="9723863" y="3805562"/>
            <a:ext cx="2185639" cy="669073"/>
          </a:xfrm>
          <a:prstGeom prst="wedgeEllipseCallout">
            <a:avLst>
              <a:gd name="adj1" fmla="val -60203"/>
              <a:gd name="adj2" fmla="val 1058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 smtClean="0"/>
              <a:t>選我選我～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779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環境</a:t>
            </a:r>
            <a:r>
              <a:rPr kumimoji="1" lang="zh-TW" altLang="en-US" dirty="0"/>
              <a:t>安裝</a:t>
            </a:r>
            <a:r>
              <a:rPr kumimoji="1" lang="zh-TW" altLang="en-US" dirty="0" smtClean="0"/>
              <a:t>：</a:t>
            </a:r>
            <a:r>
              <a:rPr kumimoji="1" lang="en-US" altLang="zh-TW" dirty="0" err="1" smtClean="0"/>
              <a:t>Node.js</a:t>
            </a:r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213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纖細">
  <a:themeElements>
    <a:clrScheme name="纖細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纖細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纖細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1458</TotalTime>
  <Words>1181</Words>
  <Application>Microsoft Macintosh PowerPoint</Application>
  <PresentationFormat>寬螢幕</PresentationFormat>
  <Paragraphs>268</Paragraphs>
  <Slides>34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1" baseType="lpstr">
      <vt:lpstr>Century Gothic</vt:lpstr>
      <vt:lpstr>Courier</vt:lpstr>
      <vt:lpstr>Wingdings 3</vt:lpstr>
      <vt:lpstr>Yuanti TC</vt:lpstr>
      <vt:lpstr>微軟正黑體</vt:lpstr>
      <vt:lpstr>Arial</vt:lpstr>
      <vt:lpstr>纖細</vt:lpstr>
      <vt:lpstr>Node.js 超級入門</vt:lpstr>
      <vt:lpstr>Outline</vt:lpstr>
      <vt:lpstr>開發工具：VSCode</vt:lpstr>
      <vt:lpstr>Visual Studio Code (VSCode)</vt:lpstr>
      <vt:lpstr>Hello Node.js</vt:lpstr>
      <vt:lpstr>What’s Node.js</vt:lpstr>
      <vt:lpstr>What’s &amp; Why Node.js</vt:lpstr>
      <vt:lpstr>Node.js 自我介紹之懶人包</vt:lpstr>
      <vt:lpstr>環境安裝：Node.js</vt:lpstr>
      <vt:lpstr>Node Version Manager (nvm)</vt:lpstr>
      <vt:lpstr>NVM 常用指令</vt:lpstr>
      <vt:lpstr>實際跑跑看 Node.js 程式 – 1. Hello World</vt:lpstr>
      <vt:lpstr>實際跑跑看 Node.js 程式 – 2. Hello Web</vt:lpstr>
      <vt:lpstr>專題作品目標</vt:lpstr>
      <vt:lpstr>套件引用</vt:lpstr>
      <vt:lpstr>Requiring Modules</vt:lpstr>
      <vt:lpstr>套件管理工具：npm</vt:lpstr>
      <vt:lpstr>Node Package Manager (npm) </vt:lpstr>
      <vt:lpstr>NPM 常用指令</vt:lpstr>
      <vt:lpstr>開發輔助工具套件：nodemon</vt:lpstr>
      <vt:lpstr>CLI Tool 類型專題實作</vt:lpstr>
      <vt:lpstr>需求規格</vt:lpstr>
      <vt:lpstr>利用第三方 API 服務</vt:lpstr>
      <vt:lpstr>Developing Keynote</vt:lpstr>
      <vt:lpstr>Web API 類型專題實作</vt:lpstr>
      <vt:lpstr>需求規格</vt:lpstr>
      <vt:lpstr>Developing Keynote</vt:lpstr>
      <vt:lpstr>MongoDB - Installation</vt:lpstr>
      <vt:lpstr>MongoDB - Running</vt:lpstr>
      <vt:lpstr>MongoDB–Testing (via Mongo Shell)</vt:lpstr>
      <vt:lpstr>MongoDB–Operating (via GUI)</vt:lpstr>
      <vt:lpstr>Appendix</vt:lpstr>
      <vt:lpstr>VSCode Extensions</vt:lpstr>
      <vt:lpstr>Thank you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tpo36518</dc:creator>
  <cp:lastModifiedBy>tpo36518</cp:lastModifiedBy>
  <cp:revision>112</cp:revision>
  <dcterms:created xsi:type="dcterms:W3CDTF">2018-03-23T12:57:56Z</dcterms:created>
  <dcterms:modified xsi:type="dcterms:W3CDTF">2018-05-13T19:02:30Z</dcterms:modified>
</cp:coreProperties>
</file>